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6858000" cx="12192000"/>
  <p:notesSz cx="6858000" cy="9144000"/>
  <p:embeddedFontLst>
    <p:embeddedFont>
      <p:font typeface="Century Gothic"/>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27" roundtripDataSignature="AMtx7mhrz7awKI0+wJEJZOK5p7TrlbgR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D6134A6-55E7-443B-A2FD-4FD3EE0EF178}">
  <a:tblStyle styleId="{3D6134A6-55E7-443B-A2FD-4FD3EE0EF17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DB148ADF-269E-470E-9212-F568B365AD2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CenturyGothic-bold.fntdata"/><Relationship Id="rId23" Type="http://schemas.openxmlformats.org/officeDocument/2006/relationships/font" Target="fonts/CenturyGothic-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CenturyGothic-boldItalic.fntdata"/><Relationship Id="rId25" Type="http://schemas.openxmlformats.org/officeDocument/2006/relationships/font" Target="fonts/CenturyGothic-italic.fntdata"/><Relationship Id="rId27"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1b71dbba9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11b71dbba97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a:t>
            </a:r>
            <a:endParaRPr/>
          </a:p>
        </p:txBody>
      </p:sp>
      <p:sp>
        <p:nvSpPr>
          <p:cNvPr id="157" name="Google Shape;15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 name="Google Shape;20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8"/>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8"/>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 name="Google Shape;15;p8"/>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8"/>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1" name="Shape 71"/>
        <p:cNvGrpSpPr/>
        <p:nvPr/>
      </p:nvGrpSpPr>
      <p:grpSpPr>
        <a:xfrm>
          <a:off x="0" y="0"/>
          <a:ext cx="0" cy="0"/>
          <a:chOff x="0" y="0"/>
          <a:chExt cx="0" cy="0"/>
        </a:xfrm>
      </p:grpSpPr>
      <p:sp>
        <p:nvSpPr>
          <p:cNvPr id="72" name="Google Shape;72;p16"/>
          <p:cNvSpPr txBox="1"/>
          <p:nvPr>
            <p:ph type="title"/>
          </p:nvPr>
        </p:nvSpPr>
        <p:spPr>
          <a:xfrm>
            <a:off x="685777" y="4697360"/>
            <a:ext cx="10822034"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6"/>
          <p:cNvSpPr/>
          <p:nvPr>
            <p:ph idx="2" type="pic"/>
          </p:nvPr>
        </p:nvSpPr>
        <p:spPr>
          <a:xfrm>
            <a:off x="681727" y="941439"/>
            <a:ext cx="10821840" cy="3478161"/>
          </a:xfrm>
          <a:prstGeom prst="rect">
            <a:avLst/>
          </a:prstGeom>
          <a:noFill/>
          <a:ln>
            <a:noFill/>
          </a:ln>
        </p:spPr>
      </p:sp>
      <p:sp>
        <p:nvSpPr>
          <p:cNvPr id="74" name="Google Shape;74;p16"/>
          <p:cNvSpPr txBox="1"/>
          <p:nvPr>
            <p:ph idx="1" type="body"/>
          </p:nvPr>
        </p:nvSpPr>
        <p:spPr>
          <a:xfrm>
            <a:off x="685800" y="5516715"/>
            <a:ext cx="10820400" cy="70196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5" name="Google Shape;75;p1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78" name="Shape 78"/>
        <p:cNvGrpSpPr/>
        <p:nvPr/>
      </p:nvGrpSpPr>
      <p:grpSpPr>
        <a:xfrm>
          <a:off x="0" y="0"/>
          <a:ext cx="0" cy="0"/>
          <a:chOff x="0" y="0"/>
          <a:chExt cx="0" cy="0"/>
        </a:xfrm>
      </p:grpSpPr>
      <p:pic>
        <p:nvPicPr>
          <p:cNvPr descr="C0-HD-BTM.png" id="79" name="Google Shape;79;p17"/>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0" name="Google Shape;80;p17"/>
          <p:cNvSpPr txBox="1"/>
          <p:nvPr>
            <p:ph type="title"/>
          </p:nvPr>
        </p:nvSpPr>
        <p:spPr>
          <a:xfrm>
            <a:off x="685800" y="753532"/>
            <a:ext cx="10820400" cy="280246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7"/>
          <p:cNvSpPr txBox="1"/>
          <p:nvPr>
            <p:ph idx="1" type="body"/>
          </p:nvPr>
        </p:nvSpPr>
        <p:spPr>
          <a:xfrm>
            <a:off x="1024467" y="3649133"/>
            <a:ext cx="10130516" cy="99906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2" name="Google Shape;82;p17"/>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7"/>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7"/>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85" name="Shape 85"/>
        <p:cNvGrpSpPr/>
        <p:nvPr/>
      </p:nvGrpSpPr>
      <p:grpSpPr>
        <a:xfrm>
          <a:off x="0" y="0"/>
          <a:ext cx="0" cy="0"/>
          <a:chOff x="0" y="0"/>
          <a:chExt cx="0" cy="0"/>
        </a:xfrm>
      </p:grpSpPr>
      <p:pic>
        <p:nvPicPr>
          <p:cNvPr descr="C0-HD-BTM.png" id="86" name="Google Shape;86;p18"/>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7" name="Google Shape;87;p18"/>
          <p:cNvSpPr txBox="1"/>
          <p:nvPr>
            <p:ph type="title"/>
          </p:nvPr>
        </p:nvSpPr>
        <p:spPr>
          <a:xfrm>
            <a:off x="1024467" y="753533"/>
            <a:ext cx="10151533" cy="260449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8"/>
          <p:cNvSpPr txBox="1"/>
          <p:nvPr>
            <p:ph idx="1" type="body"/>
          </p:nvPr>
        </p:nvSpPr>
        <p:spPr>
          <a:xfrm>
            <a:off x="1303865" y="3365556"/>
            <a:ext cx="9592736" cy="44444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9" name="Google Shape;89;p18"/>
          <p:cNvSpPr txBox="1"/>
          <p:nvPr>
            <p:ph idx="2" type="body"/>
          </p:nvPr>
        </p:nvSpPr>
        <p:spPr>
          <a:xfrm>
            <a:off x="1024467" y="3959862"/>
            <a:ext cx="10151533" cy="67987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0" name="Google Shape;90;p18"/>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8"/>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8"/>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18"/>
          <p:cNvSpPr txBox="1"/>
          <p:nvPr/>
        </p:nvSpPr>
        <p:spPr>
          <a:xfrm>
            <a:off x="476250" y="933450"/>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0"/>
              <a:buFont typeface="Century Gothic"/>
              <a:buNone/>
            </a:pPr>
            <a:r>
              <a:rPr b="0" i="0" lang="en-US" sz="8000" u="none" cap="none" strike="noStrike">
                <a:solidFill>
                  <a:schemeClr val="l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94" name="Google Shape;94;p18"/>
          <p:cNvSpPr txBox="1"/>
          <p:nvPr/>
        </p:nvSpPr>
        <p:spPr>
          <a:xfrm>
            <a:off x="10984230" y="2701290"/>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Century Gothic"/>
              <a:buNone/>
            </a:pPr>
            <a:r>
              <a:rPr b="0" i="0" lang="en-US" sz="8000" u="none" cap="none" strike="noStrike">
                <a:solidFill>
                  <a:schemeClr val="l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95" name="Shape 95"/>
        <p:cNvGrpSpPr/>
        <p:nvPr/>
      </p:nvGrpSpPr>
      <p:grpSpPr>
        <a:xfrm>
          <a:off x="0" y="0"/>
          <a:ext cx="0" cy="0"/>
          <a:chOff x="0" y="0"/>
          <a:chExt cx="0" cy="0"/>
        </a:xfrm>
      </p:grpSpPr>
      <p:pic>
        <p:nvPicPr>
          <p:cNvPr descr="C0-HD-BTM.png" id="96" name="Google Shape;96;p19"/>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97" name="Google Shape;97;p19"/>
          <p:cNvSpPr txBox="1"/>
          <p:nvPr>
            <p:ph type="title"/>
          </p:nvPr>
        </p:nvSpPr>
        <p:spPr>
          <a:xfrm>
            <a:off x="1024495" y="1124701"/>
            <a:ext cx="10146186"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9"/>
          <p:cNvSpPr txBox="1"/>
          <p:nvPr>
            <p:ph idx="1" type="body"/>
          </p:nvPr>
        </p:nvSpPr>
        <p:spPr>
          <a:xfrm>
            <a:off x="1024467" y="3648315"/>
            <a:ext cx="10144654" cy="9998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9" name="Google Shape;99;p19"/>
          <p:cNvSpPr txBox="1"/>
          <p:nvPr>
            <p:ph idx="10" type="dt"/>
          </p:nvPr>
        </p:nvSpPr>
        <p:spPr>
          <a:xfrm>
            <a:off x="7814452" y="378883"/>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9"/>
          <p:cNvSpPr txBox="1"/>
          <p:nvPr>
            <p:ph idx="11" type="ftr"/>
          </p:nvPr>
        </p:nvSpPr>
        <p:spPr>
          <a:xfrm>
            <a:off x="685800" y="378883"/>
            <a:ext cx="699149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9"/>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2" name="Shape 102"/>
        <p:cNvGrpSpPr/>
        <p:nvPr/>
      </p:nvGrpSpPr>
      <p:grpSpPr>
        <a:xfrm>
          <a:off x="0" y="0"/>
          <a:ext cx="0" cy="0"/>
          <a:chOff x="0" y="0"/>
          <a:chExt cx="0" cy="0"/>
        </a:xfrm>
      </p:grpSpPr>
      <p:sp>
        <p:nvSpPr>
          <p:cNvPr id="103" name="Google Shape;103;p20"/>
          <p:cNvSpPr txBox="1"/>
          <p:nvPr>
            <p:ph type="title"/>
          </p:nvPr>
        </p:nvSpPr>
        <p:spPr>
          <a:xfrm>
            <a:off x="2895600" y="761999"/>
            <a:ext cx="8610599" cy="1303867"/>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0"/>
          <p:cNvSpPr txBox="1"/>
          <p:nvPr>
            <p:ph idx="1" type="body"/>
          </p:nvPr>
        </p:nvSpPr>
        <p:spPr>
          <a:xfrm>
            <a:off x="685800" y="2202080"/>
            <a:ext cx="3456432" cy="6173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5" name="Google Shape;105;p20"/>
          <p:cNvSpPr txBox="1"/>
          <p:nvPr>
            <p:ph idx="2" type="body"/>
          </p:nvPr>
        </p:nvSpPr>
        <p:spPr>
          <a:xfrm>
            <a:off x="685799"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6" name="Google Shape;106;p20"/>
          <p:cNvSpPr txBox="1"/>
          <p:nvPr>
            <p:ph idx="3" type="body"/>
          </p:nvPr>
        </p:nvSpPr>
        <p:spPr>
          <a:xfrm>
            <a:off x="4368800" y="2201333"/>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7" name="Google Shape;107;p20"/>
          <p:cNvSpPr txBox="1"/>
          <p:nvPr>
            <p:ph idx="4" type="body"/>
          </p:nvPr>
        </p:nvSpPr>
        <p:spPr>
          <a:xfrm>
            <a:off x="4366858" y="2904067"/>
            <a:ext cx="3456432" cy="331461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8" name="Google Shape;108;p20"/>
          <p:cNvSpPr txBox="1"/>
          <p:nvPr>
            <p:ph idx="5" type="body"/>
          </p:nvPr>
        </p:nvSpPr>
        <p:spPr>
          <a:xfrm>
            <a:off x="8051800" y="2192866"/>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9" name="Google Shape;109;p20"/>
          <p:cNvSpPr txBox="1"/>
          <p:nvPr>
            <p:ph idx="6" type="body"/>
          </p:nvPr>
        </p:nvSpPr>
        <p:spPr>
          <a:xfrm>
            <a:off x="8051801"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0" name="Google Shape;110;p20"/>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0"/>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2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3" name="Shape 113"/>
        <p:cNvGrpSpPr/>
        <p:nvPr/>
      </p:nvGrpSpPr>
      <p:grpSpPr>
        <a:xfrm>
          <a:off x="0" y="0"/>
          <a:ext cx="0" cy="0"/>
          <a:chOff x="0" y="0"/>
          <a:chExt cx="0" cy="0"/>
        </a:xfrm>
      </p:grpSpPr>
      <p:sp>
        <p:nvSpPr>
          <p:cNvPr id="114" name="Google Shape;114;p21"/>
          <p:cNvSpPr txBox="1"/>
          <p:nvPr>
            <p:ph type="title"/>
          </p:nvPr>
        </p:nvSpPr>
        <p:spPr>
          <a:xfrm>
            <a:off x="2895600" y="762000"/>
            <a:ext cx="8610599"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21"/>
          <p:cNvSpPr txBox="1"/>
          <p:nvPr>
            <p:ph idx="1" type="body"/>
          </p:nvPr>
        </p:nvSpPr>
        <p:spPr>
          <a:xfrm>
            <a:off x="688618" y="4191000"/>
            <a:ext cx="3451582"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6" name="Google Shape;116;p21"/>
          <p:cNvSpPr/>
          <p:nvPr>
            <p:ph idx="2" type="pic"/>
          </p:nvPr>
        </p:nvSpPr>
        <p:spPr>
          <a:xfrm>
            <a:off x="688618" y="2362200"/>
            <a:ext cx="3451582" cy="1524000"/>
          </a:xfrm>
          <a:prstGeom prst="roundRect">
            <a:avLst>
              <a:gd fmla="val 0" name="adj"/>
            </a:avLst>
          </a:prstGeom>
          <a:noFill/>
          <a:ln>
            <a:noFill/>
          </a:ln>
          <a:effectLst>
            <a:outerShdw blurRad="50800" rotWithShape="0" algn="tl" dir="5400000" dist="50800">
              <a:srgbClr val="000000">
                <a:alpha val="42352"/>
              </a:srgbClr>
            </a:outerShdw>
          </a:effectLst>
        </p:spPr>
      </p:sp>
      <p:sp>
        <p:nvSpPr>
          <p:cNvPr id="117" name="Google Shape;117;p21"/>
          <p:cNvSpPr txBox="1"/>
          <p:nvPr>
            <p:ph idx="3" type="body"/>
          </p:nvPr>
        </p:nvSpPr>
        <p:spPr>
          <a:xfrm>
            <a:off x="688618" y="4873764"/>
            <a:ext cx="3451582"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8" name="Google Shape;118;p21"/>
          <p:cNvSpPr txBox="1"/>
          <p:nvPr>
            <p:ph idx="4" type="body"/>
          </p:nvPr>
        </p:nvSpPr>
        <p:spPr>
          <a:xfrm>
            <a:off x="4374263" y="4191000"/>
            <a:ext cx="3448935"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9" name="Google Shape;119;p21"/>
          <p:cNvSpPr/>
          <p:nvPr>
            <p:ph idx="5" type="pic"/>
          </p:nvPr>
        </p:nvSpPr>
        <p:spPr>
          <a:xfrm>
            <a:off x="4374263" y="2362200"/>
            <a:ext cx="3448936" cy="1524000"/>
          </a:xfrm>
          <a:prstGeom prst="roundRect">
            <a:avLst>
              <a:gd fmla="val 0" name="adj"/>
            </a:avLst>
          </a:prstGeom>
          <a:noFill/>
          <a:ln>
            <a:noFill/>
          </a:ln>
          <a:effectLst>
            <a:outerShdw blurRad="50800" rotWithShape="0" algn="tl" dir="5400000" dist="50800">
              <a:srgbClr val="000000">
                <a:alpha val="42352"/>
              </a:srgbClr>
            </a:outerShdw>
          </a:effectLst>
        </p:spPr>
      </p:sp>
      <p:sp>
        <p:nvSpPr>
          <p:cNvPr id="120" name="Google Shape;120;p21"/>
          <p:cNvSpPr txBox="1"/>
          <p:nvPr>
            <p:ph idx="6" type="body"/>
          </p:nvPr>
        </p:nvSpPr>
        <p:spPr>
          <a:xfrm>
            <a:off x="4374264" y="4873763"/>
            <a:ext cx="344893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1" name="Google Shape;121;p21"/>
          <p:cNvSpPr txBox="1"/>
          <p:nvPr>
            <p:ph idx="7" type="body"/>
          </p:nvPr>
        </p:nvSpPr>
        <p:spPr>
          <a:xfrm>
            <a:off x="8049731" y="4191000"/>
            <a:ext cx="3456469"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2" name="Google Shape;122;p21"/>
          <p:cNvSpPr/>
          <p:nvPr>
            <p:ph idx="8" type="pic"/>
          </p:nvPr>
        </p:nvSpPr>
        <p:spPr>
          <a:xfrm>
            <a:off x="8049855" y="2362200"/>
            <a:ext cx="3447878" cy="1524000"/>
          </a:xfrm>
          <a:prstGeom prst="roundRect">
            <a:avLst>
              <a:gd fmla="val 0" name="adj"/>
            </a:avLst>
          </a:prstGeom>
          <a:noFill/>
          <a:ln>
            <a:noFill/>
          </a:ln>
          <a:effectLst>
            <a:outerShdw blurRad="50800" rotWithShape="0" algn="tl" dir="5400000" dist="50800">
              <a:srgbClr val="000000">
                <a:alpha val="42352"/>
              </a:srgbClr>
            </a:outerShdw>
          </a:effectLst>
        </p:spPr>
      </p:sp>
      <p:sp>
        <p:nvSpPr>
          <p:cNvPr id="123" name="Google Shape;123;p21"/>
          <p:cNvSpPr txBox="1"/>
          <p:nvPr>
            <p:ph idx="9" type="body"/>
          </p:nvPr>
        </p:nvSpPr>
        <p:spPr>
          <a:xfrm>
            <a:off x="8049731" y="4873761"/>
            <a:ext cx="345244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4" name="Google Shape;124;p21"/>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2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2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2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2"/>
          <p:cNvSpPr txBox="1"/>
          <p:nvPr>
            <p:ph idx="1" type="body"/>
          </p:nvPr>
        </p:nvSpPr>
        <p:spPr>
          <a:xfrm rot="5400000">
            <a:off x="4083938" y="-1203579"/>
            <a:ext cx="4024125" cy="10820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0" name="Google Shape;130;p22"/>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22"/>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22"/>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33" name="Shape 133"/>
        <p:cNvGrpSpPr/>
        <p:nvPr/>
      </p:nvGrpSpPr>
      <p:grpSpPr>
        <a:xfrm>
          <a:off x="0" y="0"/>
          <a:ext cx="0" cy="0"/>
          <a:chOff x="0" y="0"/>
          <a:chExt cx="0" cy="0"/>
        </a:xfrm>
      </p:grpSpPr>
      <p:pic>
        <p:nvPicPr>
          <p:cNvPr descr="C0-HD-BTM.png" id="134" name="Google Shape;134;p23"/>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35" name="Google Shape;135;p23"/>
          <p:cNvSpPr txBox="1"/>
          <p:nvPr>
            <p:ph type="title"/>
          </p:nvPr>
        </p:nvSpPr>
        <p:spPr>
          <a:xfrm rot="5400000">
            <a:off x="8525934" y="1667933"/>
            <a:ext cx="3903133" cy="2057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23"/>
          <p:cNvSpPr txBox="1"/>
          <p:nvPr>
            <p:ph idx="1" type="body"/>
          </p:nvPr>
        </p:nvSpPr>
        <p:spPr>
          <a:xfrm rot="5400000">
            <a:off x="3175000" y="-1405467"/>
            <a:ext cx="3903133" cy="82042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7" name="Google Shape;137;p23"/>
          <p:cNvSpPr txBox="1"/>
          <p:nvPr>
            <p:ph idx="10" type="dt"/>
          </p:nvPr>
        </p:nvSpPr>
        <p:spPr>
          <a:xfrm>
            <a:off x="7814452" y="379941"/>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23"/>
          <p:cNvSpPr txBox="1"/>
          <p:nvPr>
            <p:ph idx="11" type="ftr"/>
          </p:nvPr>
        </p:nvSpPr>
        <p:spPr>
          <a:xfrm>
            <a:off x="685800" y="381000"/>
            <a:ext cx="699149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23"/>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pic>
        <p:nvPicPr>
          <p:cNvPr descr="C0-HD-BTM.png" id="19" name="Google Shape;19;p36"/>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0" name="Google Shape;20;p36"/>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6"/>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2" name="Google Shape;22;p36"/>
          <p:cNvSpPr txBox="1"/>
          <p:nvPr>
            <p:ph idx="10" type="dt"/>
          </p:nvPr>
        </p:nvSpPr>
        <p:spPr>
          <a:xfrm>
            <a:off x="7909561" y="4314328"/>
            <a:ext cx="2910840" cy="37464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6"/>
          <p:cNvSpPr txBox="1"/>
          <p:nvPr>
            <p:ph idx="11" type="ftr"/>
          </p:nvPr>
        </p:nvSpPr>
        <p:spPr>
          <a:xfrm>
            <a:off x="1371600" y="4323845"/>
            <a:ext cx="6400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6"/>
          <p:cNvSpPr txBox="1"/>
          <p:nvPr>
            <p:ph idx="12" type="sldNum"/>
          </p:nvPr>
        </p:nvSpPr>
        <p:spPr>
          <a:xfrm>
            <a:off x="8077200" y="143086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5" name="Shape 25"/>
        <p:cNvGrpSpPr/>
        <p:nvPr/>
      </p:nvGrpSpPr>
      <p:grpSpPr>
        <a:xfrm>
          <a:off x="0" y="0"/>
          <a:ext cx="0" cy="0"/>
          <a:chOff x="0" y="0"/>
          <a:chExt cx="0" cy="0"/>
        </a:xfrm>
      </p:grpSpPr>
      <p:pic>
        <p:nvPicPr>
          <p:cNvPr descr="C0-HD-BTM.png" id="26" name="Google Shape;26;p9"/>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7" name="Google Shape;27;p9"/>
          <p:cNvSpPr txBox="1"/>
          <p:nvPr>
            <p:ph type="title"/>
          </p:nvPr>
        </p:nvSpPr>
        <p:spPr>
          <a:xfrm>
            <a:off x="685800" y="753533"/>
            <a:ext cx="10820399" cy="2801935"/>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9"/>
          <p:cNvSpPr txBox="1"/>
          <p:nvPr>
            <p:ph idx="1" type="body"/>
          </p:nvPr>
        </p:nvSpPr>
        <p:spPr>
          <a:xfrm>
            <a:off x="1024467" y="3641725"/>
            <a:ext cx="10490200" cy="9556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2200"/>
              <a:buNone/>
              <a:defRPr sz="22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9" name="Google Shape;29;p9"/>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9"/>
          <p:cNvSpPr txBox="1"/>
          <p:nvPr>
            <p:ph idx="11" type="ftr"/>
          </p:nvPr>
        </p:nvSpPr>
        <p:spPr>
          <a:xfrm>
            <a:off x="685800" y="381001"/>
            <a:ext cx="6991492" cy="36406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9"/>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10"/>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0"/>
          <p:cNvSpPr txBox="1"/>
          <p:nvPr>
            <p:ph idx="1" type="body"/>
          </p:nvPr>
        </p:nvSpPr>
        <p:spPr>
          <a:xfrm>
            <a:off x="6858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5" name="Google Shape;35;p10"/>
          <p:cNvSpPr txBox="1"/>
          <p:nvPr>
            <p:ph idx="2" type="body"/>
          </p:nvPr>
        </p:nvSpPr>
        <p:spPr>
          <a:xfrm>
            <a:off x="61722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10"/>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0"/>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11"/>
          <p:cNvSpPr txBox="1"/>
          <p:nvPr>
            <p:ph type="title"/>
          </p:nvPr>
        </p:nvSpPr>
        <p:spPr>
          <a:xfrm>
            <a:off x="2895600" y="762000"/>
            <a:ext cx="8610600"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1"/>
          <p:cNvSpPr txBox="1"/>
          <p:nvPr>
            <p:ph idx="1" type="body"/>
          </p:nvPr>
        </p:nvSpPr>
        <p:spPr>
          <a:xfrm>
            <a:off x="914409" y="2183802"/>
            <a:ext cx="50799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2" name="Google Shape;42;p11"/>
          <p:cNvSpPr txBox="1"/>
          <p:nvPr>
            <p:ph idx="2" type="body"/>
          </p:nvPr>
        </p:nvSpPr>
        <p:spPr>
          <a:xfrm>
            <a:off x="685800" y="3132666"/>
            <a:ext cx="5311775"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 name="Google Shape;43;p11"/>
          <p:cNvSpPr txBox="1"/>
          <p:nvPr>
            <p:ph idx="3" type="body"/>
          </p:nvPr>
        </p:nvSpPr>
        <p:spPr>
          <a:xfrm>
            <a:off x="6400800" y="2183802"/>
            <a:ext cx="510540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4" name="Google Shape;44;p11"/>
          <p:cNvSpPr txBox="1"/>
          <p:nvPr>
            <p:ph idx="4" type="body"/>
          </p:nvPr>
        </p:nvSpPr>
        <p:spPr>
          <a:xfrm>
            <a:off x="6172200" y="3132666"/>
            <a:ext cx="5334000"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11"/>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1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2"/>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2"/>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2"/>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3"/>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4"/>
          <p:cNvSpPr txBox="1"/>
          <p:nvPr>
            <p:ph type="title"/>
          </p:nvPr>
        </p:nvSpPr>
        <p:spPr>
          <a:xfrm>
            <a:off x="685800" y="1524000"/>
            <a:ext cx="41148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4"/>
          <p:cNvSpPr txBox="1"/>
          <p:nvPr>
            <p:ph idx="1" type="body"/>
          </p:nvPr>
        </p:nvSpPr>
        <p:spPr>
          <a:xfrm>
            <a:off x="4995582" y="746759"/>
            <a:ext cx="6510618" cy="5471925"/>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 name="Google Shape;60;p14"/>
          <p:cNvSpPr txBox="1"/>
          <p:nvPr>
            <p:ph idx="2" type="body"/>
          </p:nvPr>
        </p:nvSpPr>
        <p:spPr>
          <a:xfrm>
            <a:off x="685800" y="3124199"/>
            <a:ext cx="411480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 name="Google Shape;61;p1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4"/>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5"/>
          <p:cNvSpPr txBox="1"/>
          <p:nvPr>
            <p:ph type="title"/>
          </p:nvPr>
        </p:nvSpPr>
        <p:spPr>
          <a:xfrm>
            <a:off x="685800" y="1524000"/>
            <a:ext cx="687324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5"/>
          <p:cNvSpPr/>
          <p:nvPr>
            <p:ph idx="2" type="pic"/>
          </p:nvPr>
        </p:nvSpPr>
        <p:spPr>
          <a:xfrm>
            <a:off x="7861238" y="751241"/>
            <a:ext cx="3644962" cy="5467443"/>
          </a:xfrm>
          <a:prstGeom prst="rect">
            <a:avLst/>
          </a:prstGeom>
          <a:noFill/>
          <a:ln>
            <a:noFill/>
          </a:ln>
        </p:spPr>
      </p:sp>
      <p:sp>
        <p:nvSpPr>
          <p:cNvPr id="67" name="Google Shape;67;p15"/>
          <p:cNvSpPr txBox="1"/>
          <p:nvPr>
            <p:ph idx="1" type="body"/>
          </p:nvPr>
        </p:nvSpPr>
        <p:spPr>
          <a:xfrm>
            <a:off x="685800" y="3124199"/>
            <a:ext cx="687324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 name="Google Shape;68;p1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619A"/>
            </a:gs>
            <a:gs pos="50000">
              <a:srgbClr val="254D88"/>
            </a:gs>
            <a:gs pos="100000">
              <a:srgbClr val="113A6C"/>
            </a:gs>
          </a:gsLst>
          <a:lin ang="5400000" scaled="0"/>
        </a:gradFill>
      </p:bgPr>
    </p:bg>
    <p:spTree>
      <p:nvGrpSpPr>
        <p:cNvPr id="5" name="Shape 5"/>
        <p:cNvGrpSpPr/>
        <p:nvPr/>
      </p:nvGrpSpPr>
      <p:grpSpPr>
        <a:xfrm>
          <a:off x="0" y="0"/>
          <a:ext cx="0" cy="0"/>
          <a:chOff x="0" y="0"/>
          <a:chExt cx="0" cy="0"/>
        </a:xfrm>
      </p:grpSpPr>
      <p:pic>
        <p:nvPicPr>
          <p:cNvPr descr="C0-HD-TOP.png" id="6" name="Google Shape;6;p6"/>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7" name="Google Shape;7;p6"/>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6"/>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9" name="Google Shape;9;p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p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1" name="Google Shape;11;p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image" Target="../media/image5.jpg"/><Relationship Id="rId6" Type="http://schemas.openxmlformats.org/officeDocument/2006/relationships/image" Target="../media/image7.jpg"/><Relationship Id="rId7"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43.jpg"/><Relationship Id="rId5" Type="http://schemas.openxmlformats.org/officeDocument/2006/relationships/image" Target="../media/image4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45.png"/><Relationship Id="rId7"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12.jpg"/><Relationship Id="rId6"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3.png"/><Relationship Id="rId4" Type="http://schemas.openxmlformats.org/officeDocument/2006/relationships/image" Target="../media/image52.png"/><Relationship Id="rId5" Type="http://schemas.openxmlformats.org/officeDocument/2006/relationships/image" Target="../media/image12.jpg"/><Relationship Id="rId6"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12.jpg"/><Relationship Id="rId6"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en.wikipedia.org/wiki/List_of_Olympic_Games_host_cities" TargetMode="External"/><Relationship Id="rId4" Type="http://schemas.openxmlformats.org/officeDocument/2006/relationships/hyperlink" Target="https://en.wikipedia.org/wiki/Swimming_at_the_Summer_Olympics" TargetMode="External"/><Relationship Id="rId9" Type="http://schemas.openxmlformats.org/officeDocument/2006/relationships/image" Target="../media/image61.png"/><Relationship Id="rId5" Type="http://schemas.openxmlformats.org/officeDocument/2006/relationships/hyperlink" Target="https://en.wikipedia.org/wiki/Swimming_at_the_1896_Summer_Olympics" TargetMode="External"/><Relationship Id="rId6" Type="http://schemas.openxmlformats.org/officeDocument/2006/relationships/hyperlink" Target="https://en.wikipedia.org/wiki/Speed_skating_at_the_Winter_Olympics" TargetMode="External"/><Relationship Id="rId7" Type="http://schemas.openxmlformats.org/officeDocument/2006/relationships/hyperlink" Target="http://www.kaggle.com/" TargetMode="External"/><Relationship Id="rId8"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2.jpg"/></Relationships>
</file>

<file path=ppt/slides/_rels/slide4.xml.rels><?xml version="1.0" encoding="UTF-8" standalone="yes"?><Relationships xmlns="http://schemas.openxmlformats.org/package/2006/relationships"><Relationship Id="rId11" Type="http://schemas.openxmlformats.org/officeDocument/2006/relationships/image" Target="../media/image12.jpg"/><Relationship Id="rId10" Type="http://schemas.openxmlformats.org/officeDocument/2006/relationships/image" Target="../media/image20.png"/><Relationship Id="rId12"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23.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33.png"/><Relationship Id="rId7" Type="http://schemas.openxmlformats.org/officeDocument/2006/relationships/image" Target="../media/image12.jpg"/><Relationship Id="rId8"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2.jpg"/><Relationship Id="rId7" Type="http://schemas.openxmlformats.org/officeDocument/2006/relationships/image" Target="../media/image35.jpg"/><Relationship Id="rId8" Type="http://schemas.openxmlformats.org/officeDocument/2006/relationships/image" Target="../media/image3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39.jpg"/><Relationship Id="rId5" Type="http://schemas.openxmlformats.org/officeDocument/2006/relationships/image" Target="../media/image36.jpg"/><Relationship Id="rId6" Type="http://schemas.openxmlformats.org/officeDocument/2006/relationships/image" Target="../media/image37.png"/><Relationship Id="rId7"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40.jpg"/><Relationship Id="rId5" Type="http://schemas.openxmlformats.org/officeDocument/2006/relationships/image" Target="../media/image41.jpg"/><Relationship Id="rId6" Type="http://schemas.openxmlformats.org/officeDocument/2006/relationships/image" Target="../media/image4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05682"/>
            </a:gs>
            <a:gs pos="86000">
              <a:srgbClr val="5F8DC3"/>
            </a:gs>
            <a:gs pos="100000">
              <a:srgbClr val="93B3D7"/>
            </a:gs>
          </a:gsLst>
          <a:lin ang="16198662" scaled="0"/>
        </a:gradFill>
      </p:bgPr>
    </p:bg>
    <p:spTree>
      <p:nvGrpSpPr>
        <p:cNvPr id="143" name="Shape 143"/>
        <p:cNvGrpSpPr/>
        <p:nvPr/>
      </p:nvGrpSpPr>
      <p:grpSpPr>
        <a:xfrm>
          <a:off x="0" y="0"/>
          <a:ext cx="0" cy="0"/>
          <a:chOff x="0" y="0"/>
          <a:chExt cx="0" cy="0"/>
        </a:xfrm>
      </p:grpSpPr>
      <p:sp>
        <p:nvSpPr>
          <p:cNvPr id="144" name="Google Shape;144;p2"/>
          <p:cNvSpPr txBox="1"/>
          <p:nvPr>
            <p:ph type="title"/>
          </p:nvPr>
        </p:nvSpPr>
        <p:spPr>
          <a:xfrm>
            <a:off x="4512950" y="-10277"/>
            <a:ext cx="8610600" cy="129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Century Gothic"/>
              <a:buNone/>
            </a:pPr>
            <a:r>
              <a:t/>
            </a:r>
            <a:endParaRPr sz="6700"/>
          </a:p>
        </p:txBody>
      </p:sp>
      <p:sp>
        <p:nvSpPr>
          <p:cNvPr id="145" name="Google Shape;145;p2"/>
          <p:cNvSpPr txBox="1"/>
          <p:nvPr/>
        </p:nvSpPr>
        <p:spPr>
          <a:xfrm>
            <a:off x="6669736" y="1527100"/>
            <a:ext cx="5082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p:txBody>
      </p:sp>
      <p:sp>
        <p:nvSpPr>
          <p:cNvPr id="146" name="Google Shape;146;p2"/>
          <p:cNvSpPr txBox="1"/>
          <p:nvPr/>
        </p:nvSpPr>
        <p:spPr>
          <a:xfrm>
            <a:off x="3962400" y="2666148"/>
            <a:ext cx="8075400" cy="3109200"/>
          </a:xfrm>
          <a:prstGeom prst="rect">
            <a:avLst/>
          </a:prstGeom>
          <a:gradFill>
            <a:gsLst>
              <a:gs pos="0">
                <a:srgbClr val="B7CCE4"/>
              </a:gs>
              <a:gs pos="100000">
                <a:srgbClr val="5787C0"/>
              </a:gs>
            </a:gsLst>
            <a:path path="circle">
              <a:fillToRect b="50%" l="50%" r="50%" t="50%"/>
            </a:path>
            <a:tileRect/>
          </a:gra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2800" u="none" cap="none" strike="noStrike">
                <a:solidFill>
                  <a:schemeClr val="lt1"/>
                </a:solidFill>
                <a:latin typeface="Arial"/>
                <a:ea typeface="Arial"/>
                <a:cs typeface="Arial"/>
                <a:sym typeface="Arial"/>
              </a:rPr>
              <a:t>Objective:</a:t>
            </a:r>
            <a:endParaRPr/>
          </a:p>
          <a:p>
            <a:pPr indent="-406400" lvl="0" marL="457200" marR="0" rtl="0" algn="l">
              <a:lnSpc>
                <a:spcPct val="15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Olympics Data Collection from Kaggle/Web</a:t>
            </a:r>
            <a:endParaRPr/>
          </a:p>
          <a:p>
            <a:pPr indent="-406400" lvl="0" marL="457200" marR="0" rtl="0" algn="l">
              <a:lnSpc>
                <a:spcPct val="15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Clean the scraped data</a:t>
            </a:r>
            <a:endParaRPr/>
          </a:p>
          <a:p>
            <a:pPr indent="-406400" lvl="0" marL="457200" marR="0" rtl="0" algn="l">
              <a:lnSpc>
                <a:spcPct val="15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Tidy the data and resolve data issues</a:t>
            </a:r>
            <a:endParaRPr/>
          </a:p>
          <a:p>
            <a:pPr indent="-406400" lvl="0" marL="457200" marR="0" rtl="0" algn="l">
              <a:lnSpc>
                <a:spcPct val="15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Visual representation of the results</a:t>
            </a:r>
            <a:endParaRPr/>
          </a:p>
        </p:txBody>
      </p:sp>
      <p:pic>
        <p:nvPicPr>
          <p:cNvPr id="147" name="Google Shape;147;p2"/>
          <p:cNvPicPr preferRelativeResize="0"/>
          <p:nvPr/>
        </p:nvPicPr>
        <p:blipFill rotWithShape="1">
          <a:blip r:embed="rId3">
            <a:alphaModFix/>
          </a:blip>
          <a:srcRect b="0" l="0" r="0" t="0"/>
          <a:stretch/>
        </p:blipFill>
        <p:spPr>
          <a:xfrm>
            <a:off x="10998" y="7005"/>
            <a:ext cx="2590800" cy="1737477"/>
          </a:xfrm>
          <a:prstGeom prst="rect">
            <a:avLst/>
          </a:prstGeom>
          <a:noFill/>
          <a:ln>
            <a:noFill/>
          </a:ln>
        </p:spPr>
      </p:pic>
      <p:pic>
        <p:nvPicPr>
          <p:cNvPr descr="A person swimming in a pool&#10;&#10;Description automatically generated with medium confidence" id="148" name="Google Shape;148;p2"/>
          <p:cNvPicPr preferRelativeResize="0"/>
          <p:nvPr/>
        </p:nvPicPr>
        <p:blipFill rotWithShape="1">
          <a:blip r:embed="rId4">
            <a:alphaModFix/>
          </a:blip>
          <a:srcRect b="0" l="0" r="0" t="0"/>
          <a:stretch/>
        </p:blipFill>
        <p:spPr>
          <a:xfrm>
            <a:off x="5791200" y="-10277"/>
            <a:ext cx="3505200" cy="1737477"/>
          </a:xfrm>
          <a:prstGeom prst="rect">
            <a:avLst/>
          </a:prstGeom>
          <a:noFill/>
          <a:ln>
            <a:noFill/>
          </a:ln>
        </p:spPr>
      </p:pic>
      <p:pic>
        <p:nvPicPr>
          <p:cNvPr descr="A picture containing water sport, sport&#10;&#10;Description automatically generated" id="149" name="Google Shape;149;p2"/>
          <p:cNvPicPr preferRelativeResize="0"/>
          <p:nvPr/>
        </p:nvPicPr>
        <p:blipFill rotWithShape="1">
          <a:blip r:embed="rId5">
            <a:alphaModFix/>
          </a:blip>
          <a:srcRect b="0" l="0" r="0" t="0"/>
          <a:stretch/>
        </p:blipFill>
        <p:spPr>
          <a:xfrm>
            <a:off x="2634399" y="0"/>
            <a:ext cx="3124200" cy="1727200"/>
          </a:xfrm>
          <a:prstGeom prst="rect">
            <a:avLst/>
          </a:prstGeom>
          <a:noFill/>
          <a:ln>
            <a:noFill/>
          </a:ln>
        </p:spPr>
      </p:pic>
      <p:pic>
        <p:nvPicPr>
          <p:cNvPr descr="A group of people running on a track&#10;&#10;Description automatically generated with medium confidence" id="150" name="Google Shape;150;p2"/>
          <p:cNvPicPr preferRelativeResize="0"/>
          <p:nvPr/>
        </p:nvPicPr>
        <p:blipFill rotWithShape="1">
          <a:blip r:embed="rId6">
            <a:alphaModFix/>
          </a:blip>
          <a:srcRect b="0" l="0" r="0" t="0"/>
          <a:stretch/>
        </p:blipFill>
        <p:spPr>
          <a:xfrm>
            <a:off x="9307005" y="7005"/>
            <a:ext cx="2873997" cy="1720195"/>
          </a:xfrm>
          <a:prstGeom prst="rect">
            <a:avLst/>
          </a:prstGeom>
          <a:noFill/>
          <a:ln>
            <a:noFill/>
          </a:ln>
        </p:spPr>
      </p:pic>
      <p:pic>
        <p:nvPicPr>
          <p:cNvPr descr="A picture containing outdoor object, orange&#10;&#10;Description automatically generated" id="151" name="Google Shape;151;p2"/>
          <p:cNvPicPr preferRelativeResize="0"/>
          <p:nvPr/>
        </p:nvPicPr>
        <p:blipFill rotWithShape="1">
          <a:blip r:embed="rId7">
            <a:alphaModFix/>
          </a:blip>
          <a:srcRect b="0" l="0" r="0" t="0"/>
          <a:stretch/>
        </p:blipFill>
        <p:spPr>
          <a:xfrm>
            <a:off x="10998" y="5105400"/>
            <a:ext cx="3684642" cy="1752600"/>
          </a:xfrm>
          <a:prstGeom prst="rect">
            <a:avLst/>
          </a:prstGeom>
          <a:noFill/>
          <a:ln>
            <a:noFill/>
          </a:ln>
        </p:spPr>
      </p:pic>
      <p:sp>
        <p:nvSpPr>
          <p:cNvPr id="152" name="Google Shape;152;p2"/>
          <p:cNvSpPr/>
          <p:nvPr/>
        </p:nvSpPr>
        <p:spPr>
          <a:xfrm>
            <a:off x="3668598" y="2041316"/>
            <a:ext cx="8487000" cy="5355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0" i="0" lang="en-US" sz="2400" u="none" cap="none" strike="noStrike">
                <a:solidFill>
                  <a:schemeClr val="lt1"/>
                </a:solidFill>
                <a:latin typeface="Arial"/>
                <a:ea typeface="Arial"/>
                <a:cs typeface="Arial"/>
                <a:sym typeface="Arial"/>
              </a:rPr>
              <a:t>   </a:t>
            </a:r>
            <a:r>
              <a:rPr b="0" i="0" lang="en-US" sz="3200" u="none" cap="none" strike="noStrike">
                <a:solidFill>
                  <a:schemeClr val="dk2"/>
                </a:solidFill>
                <a:latin typeface="Arial"/>
                <a:ea typeface="Arial"/>
                <a:cs typeface="Arial"/>
                <a:sym typeface="Arial"/>
              </a:rPr>
              <a:t>Final Project : Data Wrangling &amp; Husbandry</a:t>
            </a:r>
            <a:endParaRPr/>
          </a:p>
        </p:txBody>
      </p:sp>
      <p:sp>
        <p:nvSpPr>
          <p:cNvPr id="153" name="Google Shape;153;p2"/>
          <p:cNvSpPr/>
          <p:nvPr/>
        </p:nvSpPr>
        <p:spPr>
          <a:xfrm>
            <a:off x="3962400" y="6350169"/>
            <a:ext cx="8229600" cy="300082"/>
          </a:xfrm>
          <a:prstGeom prst="rect">
            <a:avLst/>
          </a:prstGeom>
          <a:gradFill>
            <a:gsLst>
              <a:gs pos="0">
                <a:srgbClr val="9BB7DA"/>
              </a:gs>
              <a:gs pos="76000">
                <a:srgbClr val="A2BDDC"/>
              </a:gs>
              <a:gs pos="100000">
                <a:srgbClr val="93B3D7"/>
              </a:gs>
            </a:gsLst>
            <a:lin ang="16200000" scaled="0"/>
          </a:grad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0" i="1" lang="en-US" sz="1500" u="none" cap="none" strike="noStrike">
                <a:solidFill>
                  <a:schemeClr val="dk2"/>
                </a:solidFill>
                <a:latin typeface="Arial"/>
                <a:ea typeface="Arial"/>
                <a:cs typeface="Arial"/>
                <a:sym typeface="Arial"/>
              </a:rPr>
              <a:t>Presenters:  Cheryl Allen-Munley           Kalaivani Karunakaran               Sahitee Ramya Y V N</a:t>
            </a:r>
            <a:endParaRPr/>
          </a:p>
        </p:txBody>
      </p:sp>
      <p:sp>
        <p:nvSpPr>
          <p:cNvPr id="154" name="Google Shape;154;p2"/>
          <p:cNvSpPr txBox="1"/>
          <p:nvPr>
            <p:ph idx="1" type="body"/>
          </p:nvPr>
        </p:nvSpPr>
        <p:spPr>
          <a:xfrm>
            <a:off x="11000" y="2214474"/>
            <a:ext cx="3657600" cy="2766600"/>
          </a:xfrm>
          <a:prstGeom prst="rect">
            <a:avLst/>
          </a:prstGeom>
          <a:noFill/>
          <a:ln>
            <a:noFill/>
          </a:ln>
        </p:spPr>
        <p:txBody>
          <a:bodyPr anchorCtr="0" anchor="t" bIns="45700" lIns="91425" spcFirstLastPara="1" rIns="91425" wrap="square" tIns="45700">
            <a:noAutofit/>
          </a:bodyPr>
          <a:lstStyle/>
          <a:p>
            <a:pPr indent="0" lvl="0" marL="114300" rtl="0" algn="ctr">
              <a:lnSpc>
                <a:spcPct val="90000"/>
              </a:lnSpc>
              <a:spcBef>
                <a:spcPts val="1000"/>
              </a:spcBef>
              <a:spcAft>
                <a:spcPts val="0"/>
              </a:spcAft>
              <a:buSzPts val="1800"/>
              <a:buNone/>
            </a:pPr>
            <a:r>
              <a:rPr lang="en-US" sz="4800">
                <a:latin typeface="Arial"/>
                <a:ea typeface="Arial"/>
                <a:cs typeface="Arial"/>
                <a:sym typeface="Arial"/>
              </a:rPr>
              <a:t>Women in Olympics</a:t>
            </a:r>
            <a:endParaRPr/>
          </a:p>
          <a:p>
            <a:pPr indent="0" lvl="0" marL="114300" rtl="0" algn="ctr">
              <a:lnSpc>
                <a:spcPct val="90000"/>
              </a:lnSpc>
              <a:spcBef>
                <a:spcPts val="1000"/>
              </a:spcBef>
              <a:spcAft>
                <a:spcPts val="0"/>
              </a:spcAft>
              <a:buSzPts val="1800"/>
              <a:buNone/>
            </a:pPr>
            <a:r>
              <a:t/>
            </a:r>
            <a:endParaRPr sz="3200">
              <a:latin typeface="Arial"/>
              <a:ea typeface="Arial"/>
              <a:cs typeface="Arial"/>
              <a:sym typeface="Arial"/>
            </a:endParaRPr>
          </a:p>
          <a:p>
            <a:pPr indent="0" lvl="0" marL="114300" rtl="0" algn="ctr">
              <a:lnSpc>
                <a:spcPct val="90000"/>
              </a:lnSpc>
              <a:spcBef>
                <a:spcPts val="1000"/>
              </a:spcBef>
              <a:spcAft>
                <a:spcPts val="0"/>
              </a:spcAft>
              <a:buSzPts val="1800"/>
              <a:buNone/>
            </a:pPr>
            <a:r>
              <a:rPr lang="en-US" sz="2500">
                <a:latin typeface="Arial"/>
                <a:ea typeface="Arial"/>
                <a:cs typeface="Arial"/>
                <a:sym typeface="Arial"/>
              </a:rPr>
              <a:t>~ </a:t>
            </a:r>
            <a:r>
              <a:rPr lang="en-US" sz="2400">
                <a:latin typeface="Arial"/>
                <a:ea typeface="Arial"/>
                <a:cs typeface="Arial"/>
                <a:sym typeface="Arial"/>
              </a:rPr>
              <a:t>A Century of Progress</a:t>
            </a:r>
            <a:endParaRPr/>
          </a:p>
          <a:p>
            <a:pPr indent="-228600" lvl="0" marL="457200" rtl="0" algn="ctr">
              <a:lnSpc>
                <a:spcPct val="90000"/>
              </a:lnSpc>
              <a:spcBef>
                <a:spcPts val="1000"/>
              </a:spcBef>
              <a:spcAft>
                <a:spcPts val="0"/>
              </a:spcAft>
              <a:buSzPts val="1800"/>
              <a:buNone/>
            </a:pPr>
            <a:r>
              <a:t/>
            </a:r>
            <a:endParaRPr sz="4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7000">
              <a:schemeClr val="accent1"/>
            </a:gs>
            <a:gs pos="73000">
              <a:srgbClr val="A0BBDB"/>
            </a:gs>
            <a:gs pos="100000">
              <a:srgbClr val="93B3D7"/>
            </a:gs>
          </a:gsLst>
          <a:lin ang="16198662" scaled="0"/>
        </a:gradFill>
      </p:bgPr>
    </p:bg>
    <p:spTree>
      <p:nvGrpSpPr>
        <p:cNvPr id="253" name="Shape 253"/>
        <p:cNvGrpSpPr/>
        <p:nvPr/>
      </p:nvGrpSpPr>
      <p:grpSpPr>
        <a:xfrm>
          <a:off x="0" y="0"/>
          <a:ext cx="0" cy="0"/>
          <a:chOff x="0" y="0"/>
          <a:chExt cx="0" cy="0"/>
        </a:xfrm>
      </p:grpSpPr>
      <p:sp>
        <p:nvSpPr>
          <p:cNvPr id="254" name="Google Shape;254;p29"/>
          <p:cNvSpPr txBox="1"/>
          <p:nvPr>
            <p:ph type="title"/>
          </p:nvPr>
        </p:nvSpPr>
        <p:spPr>
          <a:xfrm>
            <a:off x="4096400" y="501850"/>
            <a:ext cx="9372600" cy="990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i="1" lang="en-US" sz="4800">
                <a:solidFill>
                  <a:schemeClr val="dk2"/>
                </a:solidFill>
                <a:latin typeface="Arial"/>
                <a:ea typeface="Arial"/>
                <a:cs typeface="Arial"/>
                <a:sym typeface="Arial"/>
              </a:rPr>
              <a:t>Locations Hosted</a:t>
            </a:r>
            <a:endParaRPr b="1" i="1" sz="4800">
              <a:solidFill>
                <a:schemeClr val="dk2"/>
              </a:solidFill>
              <a:latin typeface="Arial"/>
              <a:ea typeface="Arial"/>
              <a:cs typeface="Arial"/>
              <a:sym typeface="Arial"/>
            </a:endParaRPr>
          </a:p>
        </p:txBody>
      </p:sp>
      <p:pic>
        <p:nvPicPr>
          <p:cNvPr descr="A picture containing outdoor object, orange&#10;&#10;Description automatically generated" id="255" name="Google Shape;255;p29"/>
          <p:cNvPicPr preferRelativeResize="0"/>
          <p:nvPr/>
        </p:nvPicPr>
        <p:blipFill rotWithShape="1">
          <a:blip r:embed="rId3">
            <a:alphaModFix/>
          </a:blip>
          <a:srcRect b="0" l="0" r="0" t="0"/>
          <a:stretch/>
        </p:blipFill>
        <p:spPr>
          <a:xfrm>
            <a:off x="8467" y="614"/>
            <a:ext cx="2714395" cy="1040200"/>
          </a:xfrm>
          <a:prstGeom prst="rect">
            <a:avLst/>
          </a:prstGeom>
          <a:noFill/>
          <a:ln>
            <a:noFill/>
          </a:ln>
        </p:spPr>
      </p:pic>
      <p:sp>
        <p:nvSpPr>
          <p:cNvPr id="256" name="Google Shape;256;p29"/>
          <p:cNvSpPr txBox="1"/>
          <p:nvPr/>
        </p:nvSpPr>
        <p:spPr>
          <a:xfrm>
            <a:off x="7919950" y="1586475"/>
            <a:ext cx="3645300" cy="3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rPr>
              <a:t>Data Tidy Focus :  </a:t>
            </a:r>
            <a:endParaRPr b="1">
              <a:solidFill>
                <a:schemeClr val="lt1"/>
              </a:solidFill>
            </a:endParaRPr>
          </a:p>
          <a:p>
            <a:pPr indent="0" lvl="0" marL="0" marR="0" rtl="0" algn="l">
              <a:lnSpc>
                <a:spcPct val="100000"/>
              </a:lnSpc>
              <a:spcBef>
                <a:spcPts val="0"/>
              </a:spcBef>
              <a:spcAft>
                <a:spcPts val="0"/>
              </a:spcAft>
              <a:buNone/>
            </a:pPr>
            <a:r>
              <a:t/>
            </a:r>
            <a:endParaRPr b="1">
              <a:solidFill>
                <a:schemeClr val="lt1"/>
              </a:solidFill>
            </a:endParaRPr>
          </a:p>
          <a:p>
            <a:pPr indent="-317500" lvl="0" marL="457200" marR="0" rtl="0" algn="l">
              <a:lnSpc>
                <a:spcPct val="100000"/>
              </a:lnSpc>
              <a:spcBef>
                <a:spcPts val="0"/>
              </a:spcBef>
              <a:spcAft>
                <a:spcPts val="0"/>
              </a:spcAft>
              <a:buClr>
                <a:schemeClr val="lt1"/>
              </a:buClr>
              <a:buSzPts val="1400"/>
              <a:buFont typeface="Arial"/>
              <a:buChar char="❖"/>
            </a:pPr>
            <a:r>
              <a:rPr lang="en-US">
                <a:solidFill>
                  <a:schemeClr val="lt1"/>
                </a:solidFill>
              </a:rPr>
              <a:t>Data collected from web for all years.</a:t>
            </a:r>
            <a:endParaRPr>
              <a:solidFill>
                <a:schemeClr val="lt1"/>
              </a:solidFill>
            </a:endParaRPr>
          </a:p>
          <a:p>
            <a:pPr indent="-317500" lvl="0" marL="457200" marR="0" rtl="0" algn="l">
              <a:lnSpc>
                <a:spcPct val="100000"/>
              </a:lnSpc>
              <a:spcBef>
                <a:spcPts val="0"/>
              </a:spcBef>
              <a:spcAft>
                <a:spcPts val="0"/>
              </a:spcAft>
              <a:buClr>
                <a:schemeClr val="lt1"/>
              </a:buClr>
              <a:buSzPts val="1400"/>
              <a:buChar char="❖"/>
            </a:pPr>
            <a:r>
              <a:rPr lang="en-US">
                <a:solidFill>
                  <a:schemeClr val="lt1"/>
                </a:solidFill>
              </a:rPr>
              <a:t>scraped the data and matched the </a:t>
            </a:r>
            <a:r>
              <a:rPr lang="en-US">
                <a:solidFill>
                  <a:schemeClr val="lt1"/>
                </a:solidFill>
              </a:rPr>
              <a:t>countries</a:t>
            </a:r>
            <a:r>
              <a:rPr lang="en-US">
                <a:solidFill>
                  <a:schemeClr val="lt1"/>
                </a:solidFill>
              </a:rPr>
              <a:t> with Choropleth countries for plotting.</a:t>
            </a:r>
            <a:endParaRPr>
              <a:solidFill>
                <a:schemeClr val="lt1"/>
              </a:solidFill>
            </a:endParaRPr>
          </a:p>
          <a:p>
            <a:pPr indent="0" lvl="0" marL="0" marR="0" rtl="0" algn="l">
              <a:lnSpc>
                <a:spcPct val="100000"/>
              </a:lnSpc>
              <a:spcBef>
                <a:spcPts val="0"/>
              </a:spcBef>
              <a:spcAft>
                <a:spcPts val="0"/>
              </a:spcAft>
              <a:buNone/>
            </a:pPr>
            <a:r>
              <a:t/>
            </a:r>
            <a:endParaRPr>
              <a:solidFill>
                <a:schemeClr val="lt1"/>
              </a:solidFill>
            </a:endParaRPr>
          </a:p>
          <a:p>
            <a:pPr indent="0" lvl="0" marL="0" marR="0" rtl="0" algn="l">
              <a:lnSpc>
                <a:spcPct val="100000"/>
              </a:lnSpc>
              <a:spcBef>
                <a:spcPts val="0"/>
              </a:spcBef>
              <a:spcAft>
                <a:spcPts val="0"/>
              </a:spcAft>
              <a:buNone/>
            </a:pPr>
            <a:r>
              <a:rPr lang="en-US">
                <a:solidFill>
                  <a:schemeClr val="lt1"/>
                </a:solidFill>
              </a:rPr>
              <a:t>Observations:</a:t>
            </a:r>
            <a:endParaRPr>
              <a:solidFill>
                <a:schemeClr val="lt1"/>
              </a:solidFill>
            </a:endParaRPr>
          </a:p>
          <a:p>
            <a:pPr indent="0" lvl="0" marL="0" marR="0" rtl="0" algn="l">
              <a:lnSpc>
                <a:spcPct val="100000"/>
              </a:lnSpc>
              <a:spcBef>
                <a:spcPts val="0"/>
              </a:spcBef>
              <a:spcAft>
                <a:spcPts val="0"/>
              </a:spcAft>
              <a:buNone/>
            </a:pPr>
            <a:r>
              <a:t/>
            </a:r>
            <a:endParaRPr>
              <a:solidFill>
                <a:schemeClr val="lt1"/>
              </a:solidFill>
            </a:endParaRPr>
          </a:p>
          <a:p>
            <a:pPr indent="-317500" lvl="0" marL="457200" marR="0" rtl="0" algn="l">
              <a:lnSpc>
                <a:spcPct val="100000"/>
              </a:lnSpc>
              <a:spcBef>
                <a:spcPts val="0"/>
              </a:spcBef>
              <a:spcAft>
                <a:spcPts val="0"/>
              </a:spcAft>
              <a:buClr>
                <a:schemeClr val="lt1"/>
              </a:buClr>
              <a:buSzPts val="1400"/>
              <a:buChar char="❖"/>
            </a:pPr>
            <a:r>
              <a:rPr lang="en-US">
                <a:solidFill>
                  <a:schemeClr val="lt1"/>
                </a:solidFill>
              </a:rPr>
              <a:t>The United States has hosted a total of 9 Olympic Games, more than any other country.</a:t>
            </a:r>
            <a:endParaRPr>
              <a:solidFill>
                <a:schemeClr val="lt1"/>
              </a:solidFill>
            </a:endParaRPr>
          </a:p>
          <a:p>
            <a:pPr indent="-317500" lvl="0" marL="457200" marR="0" rtl="0" algn="l">
              <a:lnSpc>
                <a:spcPct val="100000"/>
              </a:lnSpc>
              <a:spcBef>
                <a:spcPts val="0"/>
              </a:spcBef>
              <a:spcAft>
                <a:spcPts val="0"/>
              </a:spcAft>
              <a:buClr>
                <a:schemeClr val="lt1"/>
              </a:buClr>
              <a:buSzPts val="1400"/>
              <a:buChar char="❖"/>
            </a:pPr>
            <a:r>
              <a:rPr lang="en-US">
                <a:solidFill>
                  <a:schemeClr val="lt1"/>
                </a:solidFill>
              </a:rPr>
              <a:t>France hosted 6 and Japan with 4.. </a:t>
            </a:r>
            <a:endParaRPr>
              <a:solidFill>
                <a:schemeClr val="lt1"/>
              </a:solidFill>
            </a:endParaRPr>
          </a:p>
          <a:p>
            <a:pPr indent="-317500" lvl="0" marL="457200" marR="0" rtl="0" algn="l">
              <a:lnSpc>
                <a:spcPct val="100000"/>
              </a:lnSpc>
              <a:spcBef>
                <a:spcPts val="0"/>
              </a:spcBef>
              <a:spcAft>
                <a:spcPts val="0"/>
              </a:spcAft>
              <a:buClr>
                <a:schemeClr val="lt1"/>
              </a:buClr>
              <a:buSzPts val="1400"/>
              <a:buChar char="❖"/>
            </a:pPr>
            <a:r>
              <a:rPr lang="en-US">
                <a:solidFill>
                  <a:schemeClr val="lt1"/>
                </a:solidFill>
              </a:rPr>
              <a:t>The United Kingdom, Canada, Italy and Germany have each hosted 3 Games.</a:t>
            </a:r>
            <a:endParaRPr>
              <a:solidFill>
                <a:schemeClr val="lt1"/>
              </a:solidFill>
            </a:endParaRPr>
          </a:p>
        </p:txBody>
      </p:sp>
      <p:graphicFrame>
        <p:nvGraphicFramePr>
          <p:cNvPr id="257" name="Google Shape;257;p29"/>
          <p:cNvGraphicFramePr/>
          <p:nvPr/>
        </p:nvGraphicFramePr>
        <p:xfrm>
          <a:off x="7571550" y="5220788"/>
          <a:ext cx="3000000" cy="3000000"/>
        </p:xfrm>
        <a:graphic>
          <a:graphicData uri="http://schemas.openxmlformats.org/drawingml/2006/table">
            <a:tbl>
              <a:tblPr>
                <a:solidFill>
                  <a:srgbClr val="FFFFFF"/>
                </a:solidFill>
                <a:tableStyleId>{DB148ADF-269E-470E-9212-F568B365AD2E}</a:tableStyleId>
              </a:tblPr>
              <a:tblGrid>
                <a:gridCol w="340775"/>
                <a:gridCol w="770375"/>
                <a:gridCol w="1664675"/>
                <a:gridCol w="1366575"/>
                <a:gridCol w="340775"/>
              </a:tblGrid>
              <a:tr h="580175">
                <a:tc>
                  <a:txBody>
                    <a:bodyPr/>
                    <a:lstStyle/>
                    <a:p>
                      <a:pPr indent="0" lvl="0" marL="0" rtl="0" algn="r">
                        <a:lnSpc>
                          <a:spcPct val="115000"/>
                        </a:lnSpc>
                        <a:spcBef>
                          <a:spcPts val="0"/>
                        </a:spcBef>
                        <a:spcAft>
                          <a:spcPts val="0"/>
                        </a:spcAft>
                        <a:buNone/>
                      </a:pPr>
                      <a:r>
                        <a:rPr b="1" lang="en-US" sz="900">
                          <a:highlight>
                            <a:srgbClr val="FFFFFF"/>
                          </a:highlight>
                          <a:latin typeface="Verdana"/>
                          <a:ea typeface="Verdana"/>
                          <a:cs typeface="Verdana"/>
                          <a:sym typeface="Verdana"/>
                        </a:rPr>
                        <a:t>Rank</a:t>
                      </a:r>
                      <a:endParaRPr b="1" sz="900">
                        <a:highlight>
                          <a:srgbClr val="FFFFFF"/>
                        </a:highlight>
                        <a:latin typeface="Verdana"/>
                        <a:ea typeface="Verdana"/>
                        <a:cs typeface="Verdana"/>
                        <a:sym typeface="Verdana"/>
                      </a:endParaRPr>
                    </a:p>
                    <a:p>
                      <a:pPr indent="0" lvl="0" marL="0" rtl="0" algn="r">
                        <a:lnSpc>
                          <a:spcPct val="115000"/>
                        </a:lnSpc>
                        <a:spcBef>
                          <a:spcPts val="0"/>
                        </a:spcBef>
                        <a:spcAft>
                          <a:spcPts val="0"/>
                        </a:spcAft>
                        <a:buNone/>
                      </a:pPr>
                      <a:r>
                        <a:t/>
                      </a:r>
                      <a:endParaRPr sz="850">
                        <a:highlight>
                          <a:srgbClr val="FFFFFF"/>
                        </a:highlight>
                        <a:latin typeface="Verdana"/>
                        <a:ea typeface="Verdana"/>
                        <a:cs typeface="Verdana"/>
                        <a:sym typeface="Verdana"/>
                      </a:endParaRPr>
                    </a:p>
                  </a:txBody>
                  <a:tcPr marT="91425" marB="28575" marR="57150" marL="57150">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900">
                          <a:highlight>
                            <a:srgbClr val="FFFFFF"/>
                          </a:highlight>
                          <a:latin typeface="Verdana"/>
                          <a:ea typeface="Verdana"/>
                          <a:cs typeface="Verdana"/>
                          <a:sym typeface="Verdana"/>
                        </a:rPr>
                        <a:t>Country</a:t>
                      </a:r>
                      <a:endParaRPr b="1" sz="900">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t/>
                      </a:r>
                      <a:endParaRPr sz="850">
                        <a:highlight>
                          <a:srgbClr val="FFFFFF"/>
                        </a:highlight>
                        <a:latin typeface="Verdana"/>
                        <a:ea typeface="Verdana"/>
                        <a:cs typeface="Verdana"/>
                        <a:sym typeface="Verdana"/>
                      </a:endParaRPr>
                    </a:p>
                  </a:txBody>
                  <a:tcPr marT="91425" marB="28575" marR="57150" marL="57150">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900">
                          <a:highlight>
                            <a:srgbClr val="FFFFFF"/>
                          </a:highlight>
                          <a:latin typeface="Verdana"/>
                          <a:ea typeface="Verdana"/>
                          <a:cs typeface="Verdana"/>
                          <a:sym typeface="Verdana"/>
                        </a:rPr>
                        <a:t>Summer Olympics</a:t>
                      </a:r>
                      <a:endParaRPr b="1" sz="900">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t/>
                      </a:r>
                      <a:endParaRPr sz="850">
                        <a:highlight>
                          <a:srgbClr val="FFFFFF"/>
                        </a:highlight>
                        <a:latin typeface="Verdana"/>
                        <a:ea typeface="Verdana"/>
                        <a:cs typeface="Verdana"/>
                        <a:sym typeface="Verdana"/>
                      </a:endParaRPr>
                    </a:p>
                  </a:txBody>
                  <a:tcPr marT="91425" marB="28575" marR="57150" marL="57150">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900">
                          <a:highlight>
                            <a:srgbClr val="FFFFFF"/>
                          </a:highlight>
                          <a:latin typeface="Verdana"/>
                          <a:ea typeface="Verdana"/>
                          <a:cs typeface="Verdana"/>
                          <a:sym typeface="Verdana"/>
                        </a:rPr>
                        <a:t>Winter Olympics</a:t>
                      </a:r>
                      <a:endParaRPr sz="850">
                        <a:highlight>
                          <a:srgbClr val="FFFFFF"/>
                        </a:highlight>
                        <a:latin typeface="Verdana"/>
                        <a:ea typeface="Verdana"/>
                        <a:cs typeface="Verdana"/>
                        <a:sym typeface="Verdana"/>
                      </a:endParaRPr>
                    </a:p>
                  </a:txBody>
                  <a:tcPr marT="91425" marB="28575" marR="57150" marL="57150">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US" sz="900">
                          <a:highlight>
                            <a:srgbClr val="FFFFFF"/>
                          </a:highlight>
                          <a:latin typeface="Verdana"/>
                          <a:ea typeface="Verdana"/>
                          <a:cs typeface="Verdana"/>
                          <a:sym typeface="Verdana"/>
                        </a:rPr>
                        <a:t>Total</a:t>
                      </a:r>
                      <a:endParaRPr b="1" sz="900">
                        <a:highlight>
                          <a:srgbClr val="FFFFFF"/>
                        </a:highlight>
                        <a:latin typeface="Verdana"/>
                        <a:ea typeface="Verdana"/>
                        <a:cs typeface="Verdana"/>
                        <a:sym typeface="Verdana"/>
                      </a:endParaRPr>
                    </a:p>
                    <a:p>
                      <a:pPr indent="0" lvl="0" marL="0" rtl="0" algn="r">
                        <a:lnSpc>
                          <a:spcPct val="115000"/>
                        </a:lnSpc>
                        <a:spcBef>
                          <a:spcPts val="0"/>
                        </a:spcBef>
                        <a:spcAft>
                          <a:spcPts val="0"/>
                        </a:spcAft>
                        <a:buNone/>
                      </a:pPr>
                      <a:r>
                        <a:t/>
                      </a:r>
                      <a:endParaRPr sz="850">
                        <a:highlight>
                          <a:srgbClr val="FFFFFF"/>
                        </a:highlight>
                        <a:latin typeface="Verdana"/>
                        <a:ea typeface="Verdana"/>
                        <a:cs typeface="Verdana"/>
                        <a:sym typeface="Verdana"/>
                      </a:endParaRPr>
                    </a:p>
                  </a:txBody>
                  <a:tcPr marT="91425" marB="28575" marR="57150" marL="57150">
                    <a:lnB cap="flat" cmpd="sng" w="9525">
                      <a:solidFill>
                        <a:srgbClr val="000000"/>
                      </a:solidFill>
                      <a:prstDash val="solid"/>
                      <a:round/>
                      <a:headEnd len="sm" w="sm" type="none"/>
                      <a:tailEnd len="sm" w="sm" type="none"/>
                    </a:lnB>
                  </a:tcPr>
                </a:tc>
              </a:tr>
              <a:tr h="477525">
                <a:tc>
                  <a:txBody>
                    <a:bodyPr/>
                    <a:lstStyle/>
                    <a:p>
                      <a:pPr indent="0" lvl="0" marL="0" rtl="0" algn="r">
                        <a:lnSpc>
                          <a:spcPct val="145000"/>
                        </a:lnSpc>
                        <a:spcBef>
                          <a:spcPts val="0"/>
                        </a:spcBef>
                        <a:spcAft>
                          <a:spcPts val="0"/>
                        </a:spcAft>
                        <a:buNone/>
                      </a:pPr>
                      <a:r>
                        <a:rPr lang="en-US" sz="900">
                          <a:highlight>
                            <a:srgbClr val="FFFFFF"/>
                          </a:highlight>
                          <a:latin typeface="Verdana"/>
                          <a:ea typeface="Verdana"/>
                          <a:cs typeface="Verdana"/>
                          <a:sym typeface="Verdana"/>
                        </a:rPr>
                        <a:t>1</a:t>
                      </a:r>
                      <a:endParaRPr sz="900">
                        <a:highlight>
                          <a:srgbClr val="FFFFFF"/>
                        </a:highlight>
                        <a:latin typeface="Verdana"/>
                        <a:ea typeface="Verdana"/>
                        <a:cs typeface="Verdana"/>
                        <a:sym typeface="Verdana"/>
                      </a:endParaRPr>
                    </a:p>
                  </a:txBody>
                  <a:tcPr marT="19050" marB="19050" marR="57150" marL="57150">
                    <a:lnT cap="flat" cmpd="sng" w="9525">
                      <a:solidFill>
                        <a:srgbClr val="000000"/>
                      </a:solidFill>
                      <a:prstDash val="solid"/>
                      <a:round/>
                      <a:headEnd len="sm" w="sm" type="none"/>
                      <a:tailEnd len="sm" w="sm" type="none"/>
                    </a:lnT>
                  </a:tcPr>
                </a:tc>
                <a:tc>
                  <a:txBody>
                    <a:bodyPr/>
                    <a:lstStyle/>
                    <a:p>
                      <a:pPr indent="0" lvl="0" marL="0" rtl="0" algn="l">
                        <a:lnSpc>
                          <a:spcPct val="145000"/>
                        </a:lnSpc>
                        <a:spcBef>
                          <a:spcPts val="0"/>
                        </a:spcBef>
                        <a:spcAft>
                          <a:spcPts val="0"/>
                        </a:spcAft>
                        <a:buNone/>
                      </a:pPr>
                      <a:r>
                        <a:rPr lang="en-US" sz="900">
                          <a:highlight>
                            <a:srgbClr val="FFFFFF"/>
                          </a:highlight>
                          <a:latin typeface="Verdana"/>
                          <a:ea typeface="Verdana"/>
                          <a:cs typeface="Verdana"/>
                          <a:sym typeface="Verdana"/>
                        </a:rPr>
                        <a:t>United States</a:t>
                      </a:r>
                      <a:endParaRPr sz="900">
                        <a:highlight>
                          <a:srgbClr val="FFFFFF"/>
                        </a:highlight>
                        <a:latin typeface="Verdana"/>
                        <a:ea typeface="Verdana"/>
                        <a:cs typeface="Verdana"/>
                        <a:sym typeface="Verdana"/>
                      </a:endParaRPr>
                    </a:p>
                  </a:txBody>
                  <a:tcPr marT="19050" marB="19050" marR="57150" marL="57150">
                    <a:lnT cap="flat" cmpd="sng" w="9525">
                      <a:solidFill>
                        <a:srgbClr val="000000"/>
                      </a:solidFill>
                      <a:prstDash val="solid"/>
                      <a:round/>
                      <a:headEnd len="sm" w="sm" type="none"/>
                      <a:tailEnd len="sm" w="sm" type="none"/>
                    </a:lnT>
                  </a:tcPr>
                </a:tc>
                <a:tc>
                  <a:txBody>
                    <a:bodyPr/>
                    <a:lstStyle/>
                    <a:p>
                      <a:pPr indent="0" lvl="0" marL="0" rtl="0" algn="l">
                        <a:lnSpc>
                          <a:spcPct val="145000"/>
                        </a:lnSpc>
                        <a:spcBef>
                          <a:spcPts val="0"/>
                        </a:spcBef>
                        <a:spcAft>
                          <a:spcPts val="0"/>
                        </a:spcAft>
                        <a:buNone/>
                      </a:pPr>
                      <a:r>
                        <a:rPr lang="en-US" sz="900">
                          <a:highlight>
                            <a:srgbClr val="FFFFFF"/>
                          </a:highlight>
                          <a:latin typeface="Verdana"/>
                          <a:ea typeface="Verdana"/>
                          <a:cs typeface="Verdana"/>
                          <a:sym typeface="Verdana"/>
                        </a:rPr>
                        <a:t>5 (1904, 1932, 1984, 1996, 2028)</a:t>
                      </a:r>
                      <a:endParaRPr sz="900">
                        <a:highlight>
                          <a:srgbClr val="FFFFFF"/>
                        </a:highlight>
                        <a:latin typeface="Verdana"/>
                        <a:ea typeface="Verdana"/>
                        <a:cs typeface="Verdana"/>
                        <a:sym typeface="Verdana"/>
                      </a:endParaRPr>
                    </a:p>
                  </a:txBody>
                  <a:tcPr marT="19050" marB="19050" marR="57150" marL="57150">
                    <a:lnT cap="flat" cmpd="sng" w="9525">
                      <a:solidFill>
                        <a:srgbClr val="000000"/>
                      </a:solidFill>
                      <a:prstDash val="solid"/>
                      <a:round/>
                      <a:headEnd len="sm" w="sm" type="none"/>
                      <a:tailEnd len="sm" w="sm" type="none"/>
                    </a:lnT>
                  </a:tcPr>
                </a:tc>
                <a:tc>
                  <a:txBody>
                    <a:bodyPr/>
                    <a:lstStyle/>
                    <a:p>
                      <a:pPr indent="0" lvl="0" marL="0" rtl="0" algn="l">
                        <a:lnSpc>
                          <a:spcPct val="145000"/>
                        </a:lnSpc>
                        <a:spcBef>
                          <a:spcPts val="0"/>
                        </a:spcBef>
                        <a:spcAft>
                          <a:spcPts val="0"/>
                        </a:spcAft>
                        <a:buNone/>
                      </a:pPr>
                      <a:r>
                        <a:rPr lang="en-US" sz="900">
                          <a:highlight>
                            <a:srgbClr val="FFFFFF"/>
                          </a:highlight>
                          <a:latin typeface="Verdana"/>
                          <a:ea typeface="Verdana"/>
                          <a:cs typeface="Verdana"/>
                          <a:sym typeface="Verdana"/>
                        </a:rPr>
                        <a:t>4 (1932, 1960, 1980, 2002)</a:t>
                      </a:r>
                      <a:endParaRPr sz="900">
                        <a:highlight>
                          <a:srgbClr val="FFFFFF"/>
                        </a:highlight>
                        <a:latin typeface="Verdana"/>
                        <a:ea typeface="Verdana"/>
                        <a:cs typeface="Verdana"/>
                        <a:sym typeface="Verdana"/>
                      </a:endParaRPr>
                    </a:p>
                  </a:txBody>
                  <a:tcPr marT="19050" marB="19050" marR="57150" marL="57150">
                    <a:lnT cap="flat" cmpd="sng" w="9525">
                      <a:solidFill>
                        <a:srgbClr val="000000"/>
                      </a:solidFill>
                      <a:prstDash val="solid"/>
                      <a:round/>
                      <a:headEnd len="sm" w="sm" type="none"/>
                      <a:tailEnd len="sm" w="sm" type="none"/>
                    </a:lnT>
                  </a:tcPr>
                </a:tc>
                <a:tc>
                  <a:txBody>
                    <a:bodyPr/>
                    <a:lstStyle/>
                    <a:p>
                      <a:pPr indent="0" lvl="0" marL="0" rtl="0" algn="r">
                        <a:lnSpc>
                          <a:spcPct val="145000"/>
                        </a:lnSpc>
                        <a:spcBef>
                          <a:spcPts val="0"/>
                        </a:spcBef>
                        <a:spcAft>
                          <a:spcPts val="0"/>
                        </a:spcAft>
                        <a:buNone/>
                      </a:pPr>
                      <a:r>
                        <a:rPr lang="en-US" sz="900">
                          <a:highlight>
                            <a:srgbClr val="FFFFFF"/>
                          </a:highlight>
                          <a:latin typeface="Verdana"/>
                          <a:ea typeface="Verdana"/>
                          <a:cs typeface="Verdana"/>
                          <a:sym typeface="Verdana"/>
                        </a:rPr>
                        <a:t>9</a:t>
                      </a:r>
                      <a:endParaRPr sz="900">
                        <a:highlight>
                          <a:srgbClr val="FFFFFF"/>
                        </a:highlight>
                        <a:latin typeface="Verdana"/>
                        <a:ea typeface="Verdana"/>
                        <a:cs typeface="Verdana"/>
                        <a:sym typeface="Verdana"/>
                      </a:endParaRPr>
                    </a:p>
                  </a:txBody>
                  <a:tcPr marT="19050" marB="19050" marR="57150" marL="57150">
                    <a:lnT cap="flat" cmpd="sng" w="9525">
                      <a:solidFill>
                        <a:srgbClr val="000000"/>
                      </a:solidFill>
                      <a:prstDash val="solid"/>
                      <a:round/>
                      <a:headEnd len="sm" w="sm" type="none"/>
                      <a:tailEnd len="sm" w="sm" type="none"/>
                    </a:lnT>
                  </a:tcPr>
                </a:tc>
              </a:tr>
              <a:tr h="477525">
                <a:tc>
                  <a:txBody>
                    <a:bodyPr/>
                    <a:lstStyle/>
                    <a:p>
                      <a:pPr indent="0" lvl="0" marL="0" rtl="0" algn="r">
                        <a:lnSpc>
                          <a:spcPct val="145000"/>
                        </a:lnSpc>
                        <a:spcBef>
                          <a:spcPts val="0"/>
                        </a:spcBef>
                        <a:spcAft>
                          <a:spcPts val="0"/>
                        </a:spcAft>
                        <a:buNone/>
                      </a:pPr>
                      <a:r>
                        <a:rPr lang="en-US" sz="900">
                          <a:highlight>
                            <a:srgbClr val="FFFFFF"/>
                          </a:highlight>
                          <a:latin typeface="Verdana"/>
                          <a:ea typeface="Verdana"/>
                          <a:cs typeface="Verdana"/>
                          <a:sym typeface="Verdana"/>
                        </a:rPr>
                        <a:t>2</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l">
                        <a:lnSpc>
                          <a:spcPct val="145000"/>
                        </a:lnSpc>
                        <a:spcBef>
                          <a:spcPts val="0"/>
                        </a:spcBef>
                        <a:spcAft>
                          <a:spcPts val="0"/>
                        </a:spcAft>
                        <a:buNone/>
                      </a:pPr>
                      <a:r>
                        <a:rPr lang="en-US" sz="900">
                          <a:highlight>
                            <a:srgbClr val="FFFFFF"/>
                          </a:highlight>
                          <a:latin typeface="Verdana"/>
                          <a:ea typeface="Verdana"/>
                          <a:cs typeface="Verdana"/>
                          <a:sym typeface="Verdana"/>
                        </a:rPr>
                        <a:t>France</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l">
                        <a:lnSpc>
                          <a:spcPct val="145000"/>
                        </a:lnSpc>
                        <a:spcBef>
                          <a:spcPts val="0"/>
                        </a:spcBef>
                        <a:spcAft>
                          <a:spcPts val="0"/>
                        </a:spcAft>
                        <a:buNone/>
                      </a:pPr>
                      <a:r>
                        <a:rPr lang="en-US" sz="900">
                          <a:highlight>
                            <a:srgbClr val="FFFFFF"/>
                          </a:highlight>
                          <a:latin typeface="Verdana"/>
                          <a:ea typeface="Verdana"/>
                          <a:cs typeface="Verdana"/>
                          <a:sym typeface="Verdana"/>
                        </a:rPr>
                        <a:t>3 (1900, 1924, 2024)</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l">
                        <a:lnSpc>
                          <a:spcPct val="145000"/>
                        </a:lnSpc>
                        <a:spcBef>
                          <a:spcPts val="0"/>
                        </a:spcBef>
                        <a:spcAft>
                          <a:spcPts val="0"/>
                        </a:spcAft>
                        <a:buNone/>
                      </a:pPr>
                      <a:r>
                        <a:rPr lang="en-US" sz="900">
                          <a:highlight>
                            <a:srgbClr val="FFFFFF"/>
                          </a:highlight>
                          <a:latin typeface="Verdana"/>
                          <a:ea typeface="Verdana"/>
                          <a:cs typeface="Verdana"/>
                          <a:sym typeface="Verdana"/>
                        </a:rPr>
                        <a:t>3 (1924, 1968, 1992)</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US" sz="900">
                          <a:highlight>
                            <a:srgbClr val="FFFFFF"/>
                          </a:highlight>
                          <a:latin typeface="Verdana"/>
                          <a:ea typeface="Verdana"/>
                          <a:cs typeface="Verdana"/>
                          <a:sym typeface="Verdana"/>
                        </a:rPr>
                        <a:t>6</a:t>
                      </a:r>
                      <a:endParaRPr sz="900">
                        <a:highlight>
                          <a:srgbClr val="FFFFFF"/>
                        </a:highlight>
                        <a:latin typeface="Verdana"/>
                        <a:ea typeface="Verdana"/>
                        <a:cs typeface="Verdana"/>
                        <a:sym typeface="Verdana"/>
                      </a:endParaRPr>
                    </a:p>
                  </a:txBody>
                  <a:tcPr marT="19050" marB="19050" marR="57150" marL="57150"/>
                </a:tc>
              </a:tr>
            </a:tbl>
          </a:graphicData>
        </a:graphic>
      </p:graphicFrame>
      <p:pic>
        <p:nvPicPr>
          <p:cNvPr id="258" name="Google Shape;258;p29"/>
          <p:cNvPicPr preferRelativeResize="0"/>
          <p:nvPr/>
        </p:nvPicPr>
        <p:blipFill>
          <a:blip r:embed="rId4">
            <a:alphaModFix/>
          </a:blip>
          <a:stretch>
            <a:fillRect/>
          </a:stretch>
        </p:blipFill>
        <p:spPr>
          <a:xfrm>
            <a:off x="163550" y="5731900"/>
            <a:ext cx="7239175" cy="1040200"/>
          </a:xfrm>
          <a:prstGeom prst="rect">
            <a:avLst/>
          </a:prstGeom>
          <a:noFill/>
          <a:ln>
            <a:noFill/>
          </a:ln>
        </p:spPr>
      </p:pic>
      <p:pic>
        <p:nvPicPr>
          <p:cNvPr id="259" name="Google Shape;259;p29"/>
          <p:cNvPicPr preferRelativeResize="0"/>
          <p:nvPr/>
        </p:nvPicPr>
        <p:blipFill>
          <a:blip r:embed="rId5">
            <a:alphaModFix/>
          </a:blip>
          <a:stretch>
            <a:fillRect/>
          </a:stretch>
        </p:blipFill>
        <p:spPr>
          <a:xfrm>
            <a:off x="152400" y="1644850"/>
            <a:ext cx="7615150" cy="3705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7000">
              <a:schemeClr val="accent1"/>
            </a:gs>
            <a:gs pos="73000">
              <a:srgbClr val="A0BBDB"/>
            </a:gs>
            <a:gs pos="100000">
              <a:srgbClr val="93B3D7"/>
            </a:gs>
          </a:gsLst>
          <a:lin ang="16198662" scaled="0"/>
        </a:gradFill>
      </p:bgPr>
    </p:bg>
    <p:spTree>
      <p:nvGrpSpPr>
        <p:cNvPr id="263" name="Shape 263"/>
        <p:cNvGrpSpPr/>
        <p:nvPr/>
      </p:nvGrpSpPr>
      <p:grpSpPr>
        <a:xfrm>
          <a:off x="0" y="0"/>
          <a:ext cx="0" cy="0"/>
          <a:chOff x="0" y="0"/>
          <a:chExt cx="0" cy="0"/>
        </a:xfrm>
      </p:grpSpPr>
      <p:sp>
        <p:nvSpPr>
          <p:cNvPr id="264" name="Google Shape;264;p30"/>
          <p:cNvSpPr txBox="1"/>
          <p:nvPr>
            <p:ph type="title"/>
          </p:nvPr>
        </p:nvSpPr>
        <p:spPr>
          <a:xfrm>
            <a:off x="3191175" y="486975"/>
            <a:ext cx="9212700" cy="10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b="1" i="1" lang="en-US">
                <a:solidFill>
                  <a:schemeClr val="dk2"/>
                </a:solidFill>
              </a:rPr>
              <a:t>Male vs. </a:t>
            </a:r>
            <a:r>
              <a:rPr b="1" i="1" lang="en-US">
                <a:solidFill>
                  <a:schemeClr val="dk2"/>
                </a:solidFill>
              </a:rPr>
              <a:t>Female</a:t>
            </a:r>
            <a:r>
              <a:rPr b="1" i="1" lang="en-US">
                <a:solidFill>
                  <a:schemeClr val="dk2"/>
                </a:solidFill>
              </a:rPr>
              <a:t>: Wiki/Kaggle Join</a:t>
            </a:r>
            <a:r>
              <a:rPr lang="en-US">
                <a:solidFill>
                  <a:schemeClr val="lt1"/>
                </a:solidFill>
              </a:rPr>
              <a:t> </a:t>
            </a:r>
            <a:endParaRPr/>
          </a:p>
        </p:txBody>
      </p:sp>
      <p:pic>
        <p:nvPicPr>
          <p:cNvPr descr="A picture containing outdoor object, orange&#10;&#10;Description automatically generated" id="265" name="Google Shape;265;p30"/>
          <p:cNvPicPr preferRelativeResize="0"/>
          <p:nvPr/>
        </p:nvPicPr>
        <p:blipFill rotWithShape="1">
          <a:blip r:embed="rId3">
            <a:alphaModFix/>
          </a:blip>
          <a:srcRect b="0" l="0" r="0" t="0"/>
          <a:stretch/>
        </p:blipFill>
        <p:spPr>
          <a:xfrm>
            <a:off x="8467" y="614"/>
            <a:ext cx="2714395" cy="1040200"/>
          </a:xfrm>
          <a:prstGeom prst="rect">
            <a:avLst/>
          </a:prstGeom>
          <a:noFill/>
          <a:ln>
            <a:noFill/>
          </a:ln>
        </p:spPr>
      </p:pic>
      <p:pic>
        <p:nvPicPr>
          <p:cNvPr id="266" name="Google Shape;266;p30"/>
          <p:cNvPicPr preferRelativeResize="0"/>
          <p:nvPr/>
        </p:nvPicPr>
        <p:blipFill>
          <a:blip r:embed="rId4">
            <a:alphaModFix/>
          </a:blip>
          <a:stretch>
            <a:fillRect/>
          </a:stretch>
        </p:blipFill>
        <p:spPr>
          <a:xfrm>
            <a:off x="106550" y="1521275"/>
            <a:ext cx="5432825" cy="2806650"/>
          </a:xfrm>
          <a:prstGeom prst="rect">
            <a:avLst/>
          </a:prstGeom>
          <a:noFill/>
          <a:ln>
            <a:noFill/>
          </a:ln>
        </p:spPr>
      </p:pic>
      <p:pic>
        <p:nvPicPr>
          <p:cNvPr id="267" name="Google Shape;267;p30"/>
          <p:cNvPicPr preferRelativeResize="0"/>
          <p:nvPr/>
        </p:nvPicPr>
        <p:blipFill>
          <a:blip r:embed="rId5">
            <a:alphaModFix/>
          </a:blip>
          <a:stretch>
            <a:fillRect/>
          </a:stretch>
        </p:blipFill>
        <p:spPr>
          <a:xfrm>
            <a:off x="5643849" y="1521275"/>
            <a:ext cx="6434200" cy="2806650"/>
          </a:xfrm>
          <a:prstGeom prst="rect">
            <a:avLst/>
          </a:prstGeom>
          <a:noFill/>
          <a:ln>
            <a:noFill/>
          </a:ln>
        </p:spPr>
      </p:pic>
      <p:pic>
        <p:nvPicPr>
          <p:cNvPr id="268" name="Google Shape;268;p30"/>
          <p:cNvPicPr preferRelativeResize="0"/>
          <p:nvPr/>
        </p:nvPicPr>
        <p:blipFill>
          <a:blip r:embed="rId6">
            <a:alphaModFix/>
          </a:blip>
          <a:stretch>
            <a:fillRect/>
          </a:stretch>
        </p:blipFill>
        <p:spPr>
          <a:xfrm>
            <a:off x="5719975" y="4715625"/>
            <a:ext cx="6281950" cy="1923700"/>
          </a:xfrm>
          <a:prstGeom prst="rect">
            <a:avLst/>
          </a:prstGeom>
          <a:noFill/>
          <a:ln>
            <a:noFill/>
          </a:ln>
        </p:spPr>
      </p:pic>
      <p:pic>
        <p:nvPicPr>
          <p:cNvPr id="269" name="Google Shape;269;p30"/>
          <p:cNvPicPr preferRelativeResize="0"/>
          <p:nvPr/>
        </p:nvPicPr>
        <p:blipFill>
          <a:blip r:embed="rId7">
            <a:alphaModFix/>
          </a:blip>
          <a:stretch>
            <a:fillRect/>
          </a:stretch>
        </p:blipFill>
        <p:spPr>
          <a:xfrm>
            <a:off x="93450" y="4715626"/>
            <a:ext cx="5550401" cy="1874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7000">
              <a:schemeClr val="accent1"/>
            </a:gs>
            <a:gs pos="73000">
              <a:srgbClr val="A0BBDB"/>
            </a:gs>
            <a:gs pos="100000">
              <a:srgbClr val="93B3D7"/>
            </a:gs>
          </a:gsLst>
          <a:lin ang="16198662" scaled="0"/>
        </a:gradFill>
      </p:bgPr>
    </p:bg>
    <p:spTree>
      <p:nvGrpSpPr>
        <p:cNvPr id="273" name="Shape 273"/>
        <p:cNvGrpSpPr/>
        <p:nvPr/>
      </p:nvGrpSpPr>
      <p:grpSpPr>
        <a:xfrm>
          <a:off x="0" y="0"/>
          <a:ext cx="0" cy="0"/>
          <a:chOff x="0" y="0"/>
          <a:chExt cx="0" cy="0"/>
        </a:xfrm>
      </p:grpSpPr>
      <p:sp>
        <p:nvSpPr>
          <p:cNvPr id="274" name="Google Shape;274;p31"/>
          <p:cNvSpPr txBox="1"/>
          <p:nvPr>
            <p:ph type="title"/>
          </p:nvPr>
        </p:nvSpPr>
        <p:spPr>
          <a:xfrm>
            <a:off x="2968500" y="330075"/>
            <a:ext cx="9147300" cy="129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800"/>
              <a:buNone/>
            </a:pPr>
            <a:r>
              <a:rPr b="1" i="1" lang="en-US" sz="4800">
                <a:solidFill>
                  <a:schemeClr val="dk2"/>
                </a:solidFill>
              </a:rPr>
              <a:t>Male </a:t>
            </a:r>
            <a:r>
              <a:rPr b="1" i="1" lang="en-US" sz="3000">
                <a:solidFill>
                  <a:schemeClr val="dk2"/>
                </a:solidFill>
              </a:rPr>
              <a:t>vs.</a:t>
            </a:r>
            <a:r>
              <a:rPr b="1" i="1" lang="en-US" sz="4800">
                <a:solidFill>
                  <a:schemeClr val="dk2"/>
                </a:solidFill>
              </a:rPr>
              <a:t> </a:t>
            </a:r>
            <a:r>
              <a:rPr b="1" i="1" lang="en-US" sz="4800">
                <a:solidFill>
                  <a:schemeClr val="dk2"/>
                </a:solidFill>
              </a:rPr>
              <a:t>Female</a:t>
            </a:r>
            <a:r>
              <a:rPr b="1" i="1" lang="en-US" sz="4800">
                <a:solidFill>
                  <a:schemeClr val="dk2"/>
                </a:solidFill>
              </a:rPr>
              <a:t>: Track &amp; Field</a:t>
            </a:r>
            <a:endParaRPr b="1" i="1" sz="4800">
              <a:solidFill>
                <a:schemeClr val="dk2"/>
              </a:solidFill>
            </a:endParaRPr>
          </a:p>
        </p:txBody>
      </p:sp>
      <p:pic>
        <p:nvPicPr>
          <p:cNvPr id="275" name="Google Shape;275;p31"/>
          <p:cNvPicPr preferRelativeResize="0"/>
          <p:nvPr/>
        </p:nvPicPr>
        <p:blipFill rotWithShape="1">
          <a:blip r:embed="rId3">
            <a:alphaModFix/>
          </a:blip>
          <a:srcRect b="0" l="0" r="0" t="0"/>
          <a:stretch/>
        </p:blipFill>
        <p:spPr>
          <a:xfrm>
            <a:off x="6297575" y="3611390"/>
            <a:ext cx="5277949" cy="2607289"/>
          </a:xfrm>
          <a:prstGeom prst="rect">
            <a:avLst/>
          </a:prstGeom>
          <a:noFill/>
          <a:ln>
            <a:noFill/>
          </a:ln>
        </p:spPr>
      </p:pic>
      <p:pic>
        <p:nvPicPr>
          <p:cNvPr id="276" name="Google Shape;276;p31"/>
          <p:cNvPicPr preferRelativeResize="0"/>
          <p:nvPr/>
        </p:nvPicPr>
        <p:blipFill rotWithShape="1">
          <a:blip r:embed="rId4">
            <a:alphaModFix/>
          </a:blip>
          <a:srcRect b="0" l="0" r="0" t="0"/>
          <a:stretch/>
        </p:blipFill>
        <p:spPr>
          <a:xfrm>
            <a:off x="685818" y="3640450"/>
            <a:ext cx="5387629" cy="2549180"/>
          </a:xfrm>
          <a:prstGeom prst="rect">
            <a:avLst/>
          </a:prstGeom>
          <a:noFill/>
          <a:ln>
            <a:noFill/>
          </a:ln>
        </p:spPr>
      </p:pic>
      <p:pic>
        <p:nvPicPr>
          <p:cNvPr descr="A picture containing outdoor object, orange&#10;&#10;Description automatically generated" id="277" name="Google Shape;277;p31"/>
          <p:cNvPicPr preferRelativeResize="0"/>
          <p:nvPr/>
        </p:nvPicPr>
        <p:blipFill rotWithShape="1">
          <a:blip r:embed="rId5">
            <a:alphaModFix/>
          </a:blip>
          <a:srcRect b="0" l="0" r="0" t="0"/>
          <a:stretch/>
        </p:blipFill>
        <p:spPr>
          <a:xfrm>
            <a:off x="8467" y="614"/>
            <a:ext cx="2714395" cy="1040200"/>
          </a:xfrm>
          <a:prstGeom prst="rect">
            <a:avLst/>
          </a:prstGeom>
          <a:noFill/>
          <a:ln>
            <a:noFill/>
          </a:ln>
        </p:spPr>
      </p:pic>
      <p:sp>
        <p:nvSpPr>
          <p:cNvPr id="278" name="Google Shape;278;p31"/>
          <p:cNvSpPr txBox="1"/>
          <p:nvPr/>
        </p:nvSpPr>
        <p:spPr>
          <a:xfrm>
            <a:off x="933113" y="1836925"/>
            <a:ext cx="4893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lt1"/>
                </a:solidFill>
              </a:rPr>
              <a:t>Visuals provide clear communication:</a:t>
            </a:r>
            <a:endParaRPr b="1">
              <a:solidFill>
                <a:schemeClr val="lt1"/>
              </a:solidFill>
            </a:endParaRPr>
          </a:p>
          <a:p>
            <a:pPr indent="-317500" lvl="0" marL="457200" rtl="0" algn="l">
              <a:spcBef>
                <a:spcPts val="0"/>
              </a:spcBef>
              <a:spcAft>
                <a:spcPts val="0"/>
              </a:spcAft>
              <a:buClr>
                <a:schemeClr val="lt1"/>
              </a:buClr>
              <a:buSzPts val="1400"/>
              <a:buChar char="-"/>
            </a:pPr>
            <a:r>
              <a:rPr lang="en-US">
                <a:solidFill>
                  <a:schemeClr val="lt1"/>
                </a:solidFill>
              </a:rPr>
              <a:t>Trends: initially both men and women’s performance improve with time, but then plateau in the 1980’s</a:t>
            </a:r>
            <a:endParaRPr>
              <a:solidFill>
                <a:schemeClr val="lt1"/>
              </a:solidFill>
            </a:endParaRPr>
          </a:p>
          <a:p>
            <a:pPr indent="-317500" lvl="0" marL="457200" rtl="0" algn="l">
              <a:spcBef>
                <a:spcPts val="0"/>
              </a:spcBef>
              <a:spcAft>
                <a:spcPts val="0"/>
              </a:spcAft>
              <a:buClr>
                <a:schemeClr val="lt1"/>
              </a:buClr>
              <a:buSzPts val="1400"/>
              <a:buChar char="-"/>
            </a:pPr>
            <a:r>
              <a:rPr lang="en-US">
                <a:solidFill>
                  <a:schemeClr val="lt1"/>
                </a:solidFill>
              </a:rPr>
              <a:t>Anomalies: poor performance in 1992 women’s Marathon, Unmatched 100 yard dash by “Flo Jo” Joyner in 1976.</a:t>
            </a:r>
            <a:endParaRPr>
              <a:solidFill>
                <a:schemeClr val="lt1"/>
              </a:solidFill>
            </a:endParaRPr>
          </a:p>
          <a:p>
            <a:pPr indent="-317500" lvl="0" marL="457200" rtl="0" algn="l">
              <a:spcBef>
                <a:spcPts val="0"/>
              </a:spcBef>
              <a:spcAft>
                <a:spcPts val="0"/>
              </a:spcAft>
              <a:buClr>
                <a:schemeClr val="lt1"/>
              </a:buClr>
              <a:buSzPts val="1400"/>
              <a:buChar char="-"/>
            </a:pPr>
            <a:r>
              <a:rPr lang="en-US">
                <a:solidFill>
                  <a:schemeClr val="lt1"/>
                </a:solidFill>
              </a:rPr>
              <a:t>Catch errors. 1988 women miscoded as men</a:t>
            </a:r>
            <a:endParaRPr>
              <a:solidFill>
                <a:schemeClr val="lt1"/>
              </a:solidFill>
            </a:endParaRPr>
          </a:p>
        </p:txBody>
      </p:sp>
      <p:pic>
        <p:nvPicPr>
          <p:cNvPr id="279" name="Google Shape;279;p31"/>
          <p:cNvPicPr preferRelativeResize="0"/>
          <p:nvPr/>
        </p:nvPicPr>
        <p:blipFill>
          <a:blip r:embed="rId6">
            <a:alphaModFix/>
          </a:blip>
          <a:stretch>
            <a:fillRect/>
          </a:stretch>
        </p:blipFill>
        <p:spPr>
          <a:xfrm>
            <a:off x="6682050" y="1338175"/>
            <a:ext cx="4060700" cy="2128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7000">
              <a:schemeClr val="accent1"/>
            </a:gs>
            <a:gs pos="73000">
              <a:srgbClr val="A0BBDB"/>
            </a:gs>
            <a:gs pos="100000">
              <a:srgbClr val="93B3D7"/>
            </a:gs>
          </a:gsLst>
          <a:lin ang="16198662" scaled="0"/>
        </a:gradFill>
      </p:bgPr>
    </p:bg>
    <p:spTree>
      <p:nvGrpSpPr>
        <p:cNvPr id="283" name="Shape 283"/>
        <p:cNvGrpSpPr/>
        <p:nvPr/>
      </p:nvGrpSpPr>
      <p:grpSpPr>
        <a:xfrm>
          <a:off x="0" y="0"/>
          <a:ext cx="0" cy="0"/>
          <a:chOff x="0" y="0"/>
          <a:chExt cx="0" cy="0"/>
        </a:xfrm>
      </p:grpSpPr>
      <p:sp>
        <p:nvSpPr>
          <p:cNvPr id="284" name="Google Shape;284;p32"/>
          <p:cNvSpPr txBox="1"/>
          <p:nvPr>
            <p:ph type="title"/>
          </p:nvPr>
        </p:nvSpPr>
        <p:spPr>
          <a:xfrm>
            <a:off x="2769500" y="309048"/>
            <a:ext cx="8610600" cy="12930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1800"/>
              <a:buNone/>
            </a:pPr>
            <a:r>
              <a:rPr b="1" i="1" lang="en-US" sz="4800">
                <a:solidFill>
                  <a:schemeClr val="dk2"/>
                </a:solidFill>
                <a:latin typeface="Arial"/>
                <a:ea typeface="Arial"/>
                <a:cs typeface="Arial"/>
                <a:sym typeface="Arial"/>
              </a:rPr>
              <a:t>Male vs. </a:t>
            </a:r>
            <a:r>
              <a:rPr b="1" i="1" lang="en-US" sz="4800">
                <a:solidFill>
                  <a:schemeClr val="dk2"/>
                </a:solidFill>
                <a:latin typeface="Arial"/>
                <a:ea typeface="Arial"/>
                <a:cs typeface="Arial"/>
                <a:sym typeface="Arial"/>
              </a:rPr>
              <a:t>Female</a:t>
            </a:r>
            <a:r>
              <a:rPr b="1" i="1" lang="en-US" sz="4800">
                <a:solidFill>
                  <a:schemeClr val="dk2"/>
                </a:solidFill>
                <a:latin typeface="Arial"/>
                <a:ea typeface="Arial"/>
                <a:cs typeface="Arial"/>
                <a:sym typeface="Arial"/>
              </a:rPr>
              <a:t>: Swimming</a:t>
            </a:r>
            <a:endParaRPr b="1" i="1" sz="4800">
              <a:solidFill>
                <a:schemeClr val="dk2"/>
              </a:solidFill>
              <a:latin typeface="Arial"/>
              <a:ea typeface="Arial"/>
              <a:cs typeface="Arial"/>
              <a:sym typeface="Arial"/>
            </a:endParaRPr>
          </a:p>
        </p:txBody>
      </p:sp>
      <p:pic>
        <p:nvPicPr>
          <p:cNvPr id="285" name="Google Shape;285;p32"/>
          <p:cNvPicPr preferRelativeResize="0"/>
          <p:nvPr/>
        </p:nvPicPr>
        <p:blipFill rotWithShape="1">
          <a:blip r:embed="rId3">
            <a:alphaModFix/>
          </a:blip>
          <a:srcRect b="0" l="0" r="0" t="0"/>
          <a:stretch/>
        </p:blipFill>
        <p:spPr>
          <a:xfrm>
            <a:off x="622125" y="1602060"/>
            <a:ext cx="5473874" cy="2743200"/>
          </a:xfrm>
          <a:prstGeom prst="rect">
            <a:avLst/>
          </a:prstGeom>
          <a:noFill/>
          <a:ln>
            <a:noFill/>
          </a:ln>
        </p:spPr>
      </p:pic>
      <p:pic>
        <p:nvPicPr>
          <p:cNvPr id="286" name="Google Shape;286;p32"/>
          <p:cNvPicPr preferRelativeResize="0"/>
          <p:nvPr/>
        </p:nvPicPr>
        <p:blipFill rotWithShape="1">
          <a:blip r:embed="rId4">
            <a:alphaModFix/>
          </a:blip>
          <a:srcRect b="0" l="0" r="0" t="0"/>
          <a:stretch/>
        </p:blipFill>
        <p:spPr>
          <a:xfrm>
            <a:off x="6096008" y="1602060"/>
            <a:ext cx="5621866" cy="2743199"/>
          </a:xfrm>
          <a:prstGeom prst="rect">
            <a:avLst/>
          </a:prstGeom>
          <a:noFill/>
          <a:ln>
            <a:noFill/>
          </a:ln>
        </p:spPr>
      </p:pic>
      <p:pic>
        <p:nvPicPr>
          <p:cNvPr descr="A picture containing outdoor object, orange&#10;&#10;Description automatically generated" id="287" name="Google Shape;287;p32"/>
          <p:cNvPicPr preferRelativeResize="0"/>
          <p:nvPr/>
        </p:nvPicPr>
        <p:blipFill rotWithShape="1">
          <a:blip r:embed="rId5">
            <a:alphaModFix/>
          </a:blip>
          <a:srcRect b="0" l="0" r="0" t="0"/>
          <a:stretch/>
        </p:blipFill>
        <p:spPr>
          <a:xfrm>
            <a:off x="8467" y="614"/>
            <a:ext cx="2714395" cy="1040200"/>
          </a:xfrm>
          <a:prstGeom prst="rect">
            <a:avLst/>
          </a:prstGeom>
          <a:noFill/>
          <a:ln>
            <a:noFill/>
          </a:ln>
        </p:spPr>
      </p:pic>
      <p:pic>
        <p:nvPicPr>
          <p:cNvPr id="288" name="Google Shape;288;p32"/>
          <p:cNvPicPr preferRelativeResize="0"/>
          <p:nvPr/>
        </p:nvPicPr>
        <p:blipFill>
          <a:blip r:embed="rId6">
            <a:alphaModFix/>
          </a:blip>
          <a:stretch>
            <a:fillRect/>
          </a:stretch>
        </p:blipFill>
        <p:spPr>
          <a:xfrm>
            <a:off x="3694650" y="4620146"/>
            <a:ext cx="4572000" cy="2180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7000">
              <a:schemeClr val="accent1"/>
            </a:gs>
            <a:gs pos="73000">
              <a:srgbClr val="A0BBDB"/>
            </a:gs>
            <a:gs pos="100000">
              <a:srgbClr val="93B3D7"/>
            </a:gs>
          </a:gsLst>
          <a:lin ang="16198662" scaled="0"/>
        </a:gradFill>
      </p:bgPr>
    </p:bg>
    <p:spTree>
      <p:nvGrpSpPr>
        <p:cNvPr id="292" name="Shape 292"/>
        <p:cNvGrpSpPr/>
        <p:nvPr/>
      </p:nvGrpSpPr>
      <p:grpSpPr>
        <a:xfrm>
          <a:off x="0" y="0"/>
          <a:ext cx="0" cy="0"/>
          <a:chOff x="0" y="0"/>
          <a:chExt cx="0" cy="0"/>
        </a:xfrm>
      </p:grpSpPr>
      <p:sp>
        <p:nvSpPr>
          <p:cNvPr id="293" name="Google Shape;293;p33"/>
          <p:cNvSpPr txBox="1"/>
          <p:nvPr>
            <p:ph type="title"/>
          </p:nvPr>
        </p:nvSpPr>
        <p:spPr>
          <a:xfrm>
            <a:off x="2722850" y="344075"/>
            <a:ext cx="9646200" cy="129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800"/>
              <a:buNone/>
            </a:pPr>
            <a:r>
              <a:rPr b="1" i="1" lang="en-US" sz="4800">
                <a:solidFill>
                  <a:schemeClr val="dk2"/>
                </a:solidFill>
              </a:rPr>
              <a:t>Male </a:t>
            </a:r>
            <a:r>
              <a:rPr b="1" i="1" lang="en-US" sz="3000">
                <a:solidFill>
                  <a:schemeClr val="dk2"/>
                </a:solidFill>
              </a:rPr>
              <a:t>vs.</a:t>
            </a:r>
            <a:r>
              <a:rPr b="1" i="1" lang="en-US" sz="4800">
                <a:solidFill>
                  <a:schemeClr val="dk2"/>
                </a:solidFill>
              </a:rPr>
              <a:t> </a:t>
            </a:r>
            <a:r>
              <a:rPr b="1" i="1" lang="en-US" sz="4800">
                <a:solidFill>
                  <a:schemeClr val="dk2"/>
                </a:solidFill>
              </a:rPr>
              <a:t>Female</a:t>
            </a:r>
            <a:r>
              <a:rPr b="1" i="1" lang="en-US" sz="4800">
                <a:solidFill>
                  <a:schemeClr val="dk2"/>
                </a:solidFill>
              </a:rPr>
              <a:t>: Speed Skating</a:t>
            </a:r>
            <a:endParaRPr b="1" i="1" sz="4800">
              <a:solidFill>
                <a:schemeClr val="dk2"/>
              </a:solidFill>
            </a:endParaRPr>
          </a:p>
        </p:txBody>
      </p:sp>
      <p:pic>
        <p:nvPicPr>
          <p:cNvPr id="294" name="Google Shape;294;p33"/>
          <p:cNvPicPr preferRelativeResize="0"/>
          <p:nvPr/>
        </p:nvPicPr>
        <p:blipFill rotWithShape="1">
          <a:blip r:embed="rId3">
            <a:alphaModFix/>
          </a:blip>
          <a:srcRect b="0" l="0" r="0" t="0"/>
          <a:stretch/>
        </p:blipFill>
        <p:spPr>
          <a:xfrm>
            <a:off x="889075" y="1637074"/>
            <a:ext cx="5373151" cy="2964051"/>
          </a:xfrm>
          <a:prstGeom prst="rect">
            <a:avLst/>
          </a:prstGeom>
          <a:noFill/>
          <a:ln>
            <a:noFill/>
          </a:ln>
        </p:spPr>
      </p:pic>
      <p:pic>
        <p:nvPicPr>
          <p:cNvPr id="295" name="Google Shape;295;p33"/>
          <p:cNvPicPr preferRelativeResize="0"/>
          <p:nvPr/>
        </p:nvPicPr>
        <p:blipFill rotWithShape="1">
          <a:blip r:embed="rId4">
            <a:alphaModFix/>
          </a:blip>
          <a:srcRect b="0" l="0" r="0" t="0"/>
          <a:stretch/>
        </p:blipFill>
        <p:spPr>
          <a:xfrm>
            <a:off x="6262225" y="1637074"/>
            <a:ext cx="5243974" cy="2964051"/>
          </a:xfrm>
          <a:prstGeom prst="rect">
            <a:avLst/>
          </a:prstGeom>
          <a:noFill/>
          <a:ln>
            <a:noFill/>
          </a:ln>
        </p:spPr>
      </p:pic>
      <p:pic>
        <p:nvPicPr>
          <p:cNvPr descr="A picture containing outdoor object, orange&#10;&#10;Description automatically generated" id="296" name="Google Shape;296;p33"/>
          <p:cNvPicPr preferRelativeResize="0"/>
          <p:nvPr/>
        </p:nvPicPr>
        <p:blipFill rotWithShape="1">
          <a:blip r:embed="rId5">
            <a:alphaModFix/>
          </a:blip>
          <a:srcRect b="0" l="0" r="0" t="0"/>
          <a:stretch/>
        </p:blipFill>
        <p:spPr>
          <a:xfrm>
            <a:off x="8467" y="614"/>
            <a:ext cx="2714395" cy="1040200"/>
          </a:xfrm>
          <a:prstGeom prst="rect">
            <a:avLst/>
          </a:prstGeom>
          <a:noFill/>
          <a:ln>
            <a:noFill/>
          </a:ln>
        </p:spPr>
      </p:pic>
      <p:pic>
        <p:nvPicPr>
          <p:cNvPr id="297" name="Google Shape;297;p33"/>
          <p:cNvPicPr preferRelativeResize="0"/>
          <p:nvPr/>
        </p:nvPicPr>
        <p:blipFill>
          <a:blip r:embed="rId6">
            <a:alphaModFix/>
          </a:blip>
          <a:stretch>
            <a:fillRect/>
          </a:stretch>
        </p:blipFill>
        <p:spPr>
          <a:xfrm>
            <a:off x="4564425" y="4855200"/>
            <a:ext cx="2857500" cy="1938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7000">
              <a:schemeClr val="accent1"/>
            </a:gs>
            <a:gs pos="73000">
              <a:srgbClr val="A0BBDB"/>
            </a:gs>
            <a:gs pos="100000">
              <a:srgbClr val="93B3D7"/>
            </a:gs>
          </a:gsLst>
          <a:lin ang="16198662" scaled="0"/>
        </a:gradFill>
      </p:bgPr>
    </p:bg>
    <p:spTree>
      <p:nvGrpSpPr>
        <p:cNvPr id="301" name="Shape 301"/>
        <p:cNvGrpSpPr/>
        <p:nvPr/>
      </p:nvGrpSpPr>
      <p:grpSpPr>
        <a:xfrm>
          <a:off x="0" y="0"/>
          <a:ext cx="0" cy="0"/>
          <a:chOff x="0" y="0"/>
          <a:chExt cx="0" cy="0"/>
        </a:xfrm>
      </p:grpSpPr>
      <p:sp>
        <p:nvSpPr>
          <p:cNvPr id="302" name="Google Shape;302;p34"/>
          <p:cNvSpPr txBox="1"/>
          <p:nvPr>
            <p:ph type="title"/>
          </p:nvPr>
        </p:nvSpPr>
        <p:spPr>
          <a:xfrm>
            <a:off x="2601375" y="677800"/>
            <a:ext cx="9831000" cy="129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1800"/>
              <a:buNone/>
            </a:pPr>
            <a:r>
              <a:rPr b="1" i="1" lang="en-US">
                <a:solidFill>
                  <a:schemeClr val="dk2"/>
                </a:solidFill>
              </a:rPr>
              <a:t>Correlation: Performance vs. : </a:t>
            </a:r>
            <a:r>
              <a:rPr b="1" i="1" lang="en-US">
                <a:solidFill>
                  <a:schemeClr val="dk2"/>
                </a:solidFill>
              </a:rPr>
              <a:t>Height &amp; Weight</a:t>
            </a:r>
            <a:endParaRPr b="1" i="1">
              <a:solidFill>
                <a:schemeClr val="dk2"/>
              </a:solidFill>
            </a:endParaRPr>
          </a:p>
        </p:txBody>
      </p:sp>
      <p:pic>
        <p:nvPicPr>
          <p:cNvPr descr="A picture containing outdoor object, orange&#10;&#10;Description automatically generated" id="303" name="Google Shape;303;p34"/>
          <p:cNvPicPr preferRelativeResize="0"/>
          <p:nvPr/>
        </p:nvPicPr>
        <p:blipFill rotWithShape="1">
          <a:blip r:embed="rId3">
            <a:alphaModFix/>
          </a:blip>
          <a:srcRect b="0" l="0" r="0" t="0"/>
          <a:stretch/>
        </p:blipFill>
        <p:spPr>
          <a:xfrm>
            <a:off x="8467" y="614"/>
            <a:ext cx="2714395" cy="1040200"/>
          </a:xfrm>
          <a:prstGeom prst="rect">
            <a:avLst/>
          </a:prstGeom>
          <a:noFill/>
          <a:ln>
            <a:noFill/>
          </a:ln>
        </p:spPr>
      </p:pic>
      <p:pic>
        <p:nvPicPr>
          <p:cNvPr id="304" name="Google Shape;304;p34"/>
          <p:cNvPicPr preferRelativeResize="0"/>
          <p:nvPr/>
        </p:nvPicPr>
        <p:blipFill>
          <a:blip r:embed="rId4">
            <a:alphaModFix/>
          </a:blip>
          <a:stretch>
            <a:fillRect/>
          </a:stretch>
        </p:blipFill>
        <p:spPr>
          <a:xfrm>
            <a:off x="1213100" y="2019077"/>
            <a:ext cx="4158691" cy="2194560"/>
          </a:xfrm>
          <a:prstGeom prst="rect">
            <a:avLst/>
          </a:prstGeom>
          <a:noFill/>
          <a:ln>
            <a:noFill/>
          </a:ln>
        </p:spPr>
      </p:pic>
      <p:pic>
        <p:nvPicPr>
          <p:cNvPr id="305" name="Google Shape;305;p34"/>
          <p:cNvPicPr preferRelativeResize="0"/>
          <p:nvPr/>
        </p:nvPicPr>
        <p:blipFill>
          <a:blip r:embed="rId5">
            <a:alphaModFix/>
          </a:blip>
          <a:stretch>
            <a:fillRect/>
          </a:stretch>
        </p:blipFill>
        <p:spPr>
          <a:xfrm>
            <a:off x="5861262" y="2019063"/>
            <a:ext cx="5117641" cy="2194560"/>
          </a:xfrm>
          <a:prstGeom prst="rect">
            <a:avLst/>
          </a:prstGeom>
          <a:noFill/>
          <a:ln>
            <a:noFill/>
          </a:ln>
        </p:spPr>
      </p:pic>
      <p:pic>
        <p:nvPicPr>
          <p:cNvPr id="306" name="Google Shape;306;p34"/>
          <p:cNvPicPr preferRelativeResize="0"/>
          <p:nvPr/>
        </p:nvPicPr>
        <p:blipFill>
          <a:blip r:embed="rId6">
            <a:alphaModFix/>
          </a:blip>
          <a:stretch>
            <a:fillRect/>
          </a:stretch>
        </p:blipFill>
        <p:spPr>
          <a:xfrm>
            <a:off x="1213100" y="4261888"/>
            <a:ext cx="9765792" cy="19567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7000">
              <a:schemeClr val="accent1"/>
            </a:gs>
            <a:gs pos="73000">
              <a:srgbClr val="A0BBDB"/>
            </a:gs>
            <a:gs pos="100000">
              <a:srgbClr val="93B3D7"/>
            </a:gs>
          </a:gsLst>
          <a:lin ang="16198662" scaled="0"/>
        </a:gradFill>
      </p:bgPr>
    </p:bg>
    <p:spTree>
      <p:nvGrpSpPr>
        <p:cNvPr id="310" name="Shape 310"/>
        <p:cNvGrpSpPr/>
        <p:nvPr/>
      </p:nvGrpSpPr>
      <p:grpSpPr>
        <a:xfrm>
          <a:off x="0" y="0"/>
          <a:ext cx="0" cy="0"/>
          <a:chOff x="0" y="0"/>
          <a:chExt cx="0" cy="0"/>
        </a:xfrm>
      </p:grpSpPr>
      <p:sp>
        <p:nvSpPr>
          <p:cNvPr id="311" name="Google Shape;311;g11b71dbba97_0_34"/>
          <p:cNvSpPr txBox="1"/>
          <p:nvPr>
            <p:ph idx="1" type="body"/>
          </p:nvPr>
        </p:nvSpPr>
        <p:spPr>
          <a:xfrm>
            <a:off x="192600" y="1448425"/>
            <a:ext cx="11999400" cy="52542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spcBef>
                <a:spcPts val="0"/>
              </a:spcBef>
              <a:spcAft>
                <a:spcPts val="0"/>
              </a:spcAft>
              <a:buClr>
                <a:schemeClr val="dk1"/>
              </a:buClr>
              <a:buSzPct val="41383"/>
              <a:buNone/>
            </a:pPr>
            <a:r>
              <a:rPr b="1" i="1" lang="en-US" sz="2658">
                <a:solidFill>
                  <a:schemeClr val="dk2"/>
                </a:solidFill>
                <a:latin typeface="Arial"/>
                <a:ea typeface="Arial"/>
                <a:cs typeface="Arial"/>
                <a:sym typeface="Arial"/>
              </a:rPr>
              <a:t>Conclusions:</a:t>
            </a:r>
            <a:endParaRPr b="1" i="1" sz="2658">
              <a:solidFill>
                <a:schemeClr val="dk2"/>
              </a:solidFill>
              <a:latin typeface="Arial"/>
              <a:ea typeface="Arial"/>
              <a:cs typeface="Arial"/>
              <a:sym typeface="Arial"/>
            </a:endParaRPr>
          </a:p>
          <a:p>
            <a:pPr indent="0" lvl="0" marL="0" rtl="0" algn="l">
              <a:spcBef>
                <a:spcPts val="0"/>
              </a:spcBef>
              <a:spcAft>
                <a:spcPts val="0"/>
              </a:spcAft>
              <a:buClr>
                <a:schemeClr val="dk1"/>
              </a:buClr>
              <a:buSzPct val="45833"/>
              <a:buNone/>
            </a:pPr>
            <a:r>
              <a:rPr b="1" i="1" lang="en-US" sz="2400">
                <a:solidFill>
                  <a:srgbClr val="FF00FF"/>
                </a:solidFill>
                <a:latin typeface="Arial"/>
                <a:ea typeface="Arial"/>
                <a:cs typeface="Arial"/>
                <a:sym typeface="Arial"/>
              </a:rPr>
              <a:t>       </a:t>
            </a:r>
            <a:r>
              <a:rPr b="1" i="1" lang="en-US" sz="1500">
                <a:solidFill>
                  <a:srgbClr val="FF00FF"/>
                </a:solidFill>
                <a:latin typeface="Arial"/>
                <a:ea typeface="Arial"/>
                <a:cs typeface="Arial"/>
                <a:sym typeface="Arial"/>
              </a:rPr>
              <a:t>   </a:t>
            </a:r>
            <a:endParaRPr b="1" i="1" sz="1500">
              <a:solidFill>
                <a:srgbClr val="FF00FF"/>
              </a:solidFill>
              <a:latin typeface="Arial"/>
              <a:ea typeface="Arial"/>
              <a:cs typeface="Arial"/>
              <a:sym typeface="Arial"/>
            </a:endParaRPr>
          </a:p>
          <a:p>
            <a:pPr indent="-308610" lvl="0" marL="914400" marR="0" rtl="0" algn="l">
              <a:lnSpc>
                <a:spcPct val="90000"/>
              </a:lnSpc>
              <a:spcBef>
                <a:spcPts val="0"/>
              </a:spcBef>
              <a:spcAft>
                <a:spcPts val="0"/>
              </a:spcAft>
              <a:buClr>
                <a:srgbClr val="FFFFFF"/>
              </a:buClr>
              <a:buSzPct val="100000"/>
              <a:buChar char="❖"/>
            </a:pPr>
            <a:r>
              <a:rPr lang="en-US" sz="1800">
                <a:solidFill>
                  <a:srgbClr val="FFFFFF"/>
                </a:solidFill>
                <a:latin typeface="Arial"/>
                <a:ea typeface="Arial"/>
                <a:cs typeface="Arial"/>
                <a:sym typeface="Arial"/>
              </a:rPr>
              <a:t>Modern Olympics began in 1896.  Initially, prejudice limited women’s participation, especially in endurance events, e.g., there is no women’s Marathon until 1984.  </a:t>
            </a:r>
            <a:endParaRPr sz="1800">
              <a:solidFill>
                <a:srgbClr val="FFFFFF"/>
              </a:solidFill>
              <a:latin typeface="Arial"/>
              <a:ea typeface="Arial"/>
              <a:cs typeface="Arial"/>
              <a:sym typeface="Arial"/>
            </a:endParaRPr>
          </a:p>
          <a:p>
            <a:pPr indent="0" lvl="0" marL="1828800" marR="0" rtl="0" algn="l">
              <a:lnSpc>
                <a:spcPct val="90000"/>
              </a:lnSpc>
              <a:spcBef>
                <a:spcPts val="0"/>
              </a:spcBef>
              <a:spcAft>
                <a:spcPts val="0"/>
              </a:spcAft>
              <a:buNone/>
            </a:pPr>
            <a:r>
              <a:t/>
            </a:r>
            <a:endParaRPr sz="1800">
              <a:solidFill>
                <a:srgbClr val="FFFFFF"/>
              </a:solidFill>
              <a:latin typeface="Arial"/>
              <a:ea typeface="Arial"/>
              <a:cs typeface="Arial"/>
              <a:sym typeface="Arial"/>
            </a:endParaRPr>
          </a:p>
          <a:p>
            <a:pPr indent="-308610" lvl="0" marL="914400" marR="0" rtl="0" algn="l">
              <a:lnSpc>
                <a:spcPct val="90000"/>
              </a:lnSpc>
              <a:spcBef>
                <a:spcPts val="0"/>
              </a:spcBef>
              <a:spcAft>
                <a:spcPts val="0"/>
              </a:spcAft>
              <a:buClr>
                <a:srgbClr val="FFFFFF"/>
              </a:buClr>
              <a:buSzPct val="100000"/>
              <a:buChar char="❖"/>
            </a:pPr>
            <a:r>
              <a:rPr lang="en-US" sz="1800">
                <a:solidFill>
                  <a:srgbClr val="FFFFFF"/>
                </a:solidFill>
                <a:latin typeface="Arial"/>
                <a:ea typeface="Arial"/>
                <a:cs typeface="Arial"/>
                <a:sym typeface="Arial"/>
              </a:rPr>
              <a:t>Cultural norms can constrain choice of events, e.g., Muslim women can compete in equestrian sports and fencing, but not in swimming, due to the uniform.</a:t>
            </a:r>
            <a:endParaRPr sz="1800">
              <a:solidFill>
                <a:srgbClr val="FFFFFF"/>
              </a:solidFill>
              <a:latin typeface="Arial"/>
              <a:ea typeface="Arial"/>
              <a:cs typeface="Arial"/>
              <a:sym typeface="Arial"/>
            </a:endParaRPr>
          </a:p>
          <a:p>
            <a:pPr indent="0" lvl="0" marL="1828800" marR="0" rtl="0" algn="l">
              <a:lnSpc>
                <a:spcPct val="90000"/>
              </a:lnSpc>
              <a:spcBef>
                <a:spcPts val="0"/>
              </a:spcBef>
              <a:spcAft>
                <a:spcPts val="0"/>
              </a:spcAft>
              <a:buNone/>
            </a:pPr>
            <a:r>
              <a:t/>
            </a:r>
            <a:endParaRPr sz="1800">
              <a:solidFill>
                <a:srgbClr val="FFFFFF"/>
              </a:solidFill>
              <a:latin typeface="Arial"/>
              <a:ea typeface="Arial"/>
              <a:cs typeface="Arial"/>
              <a:sym typeface="Arial"/>
            </a:endParaRPr>
          </a:p>
          <a:p>
            <a:pPr indent="-308610" lvl="0" marL="914400" marR="0" rtl="0" algn="l">
              <a:lnSpc>
                <a:spcPct val="90000"/>
              </a:lnSpc>
              <a:spcBef>
                <a:spcPts val="0"/>
              </a:spcBef>
              <a:spcAft>
                <a:spcPts val="0"/>
              </a:spcAft>
              <a:buClr>
                <a:srgbClr val="FFFFFF"/>
              </a:buClr>
              <a:buSzPct val="100000"/>
              <a:buChar char="❖"/>
            </a:pPr>
            <a:r>
              <a:rPr lang="en-US" sz="1800">
                <a:solidFill>
                  <a:srgbClr val="FFFFFF"/>
                </a:solidFill>
                <a:latin typeface="Arial"/>
                <a:ea typeface="Arial"/>
                <a:cs typeface="Arial"/>
                <a:sym typeface="Arial"/>
              </a:rPr>
              <a:t>Data wrangling allowed us collect, merge and clean data to answer some  of our questions: How does women’s performance compare against men?  Does national presence affect women participation.</a:t>
            </a:r>
            <a:endParaRPr sz="1800">
              <a:solidFill>
                <a:srgbClr val="FFFFFF"/>
              </a:solidFill>
              <a:latin typeface="Arial"/>
              <a:ea typeface="Arial"/>
              <a:cs typeface="Arial"/>
              <a:sym typeface="Arial"/>
            </a:endParaRPr>
          </a:p>
          <a:p>
            <a:pPr indent="0" lvl="0" marL="1828800" marR="0" rtl="0" algn="l">
              <a:lnSpc>
                <a:spcPct val="90000"/>
              </a:lnSpc>
              <a:spcBef>
                <a:spcPts val="0"/>
              </a:spcBef>
              <a:spcAft>
                <a:spcPts val="0"/>
              </a:spcAft>
              <a:buNone/>
            </a:pPr>
            <a:r>
              <a:t/>
            </a:r>
            <a:endParaRPr sz="1800">
              <a:solidFill>
                <a:srgbClr val="FFFFFF"/>
              </a:solidFill>
              <a:latin typeface="Arial"/>
              <a:ea typeface="Arial"/>
              <a:cs typeface="Arial"/>
              <a:sym typeface="Arial"/>
            </a:endParaRPr>
          </a:p>
          <a:p>
            <a:pPr indent="-308610" lvl="0" marL="914400" marR="0" rtl="0" algn="l">
              <a:lnSpc>
                <a:spcPct val="90000"/>
              </a:lnSpc>
              <a:spcBef>
                <a:spcPts val="0"/>
              </a:spcBef>
              <a:spcAft>
                <a:spcPts val="0"/>
              </a:spcAft>
              <a:buClr>
                <a:srgbClr val="FFFFFF"/>
              </a:buClr>
              <a:buSzPct val="100000"/>
              <a:buFont typeface="Arial"/>
              <a:buChar char="❖"/>
            </a:pPr>
            <a:r>
              <a:rPr lang="en-US" sz="1800">
                <a:solidFill>
                  <a:srgbClr val="FFFFFF"/>
                </a:solidFill>
                <a:latin typeface="Arial"/>
                <a:ea typeface="Arial"/>
                <a:cs typeface="Arial"/>
                <a:sym typeface="Arial"/>
              </a:rPr>
              <a:t>With more time, the impacts we would have like to research: women’s suffrage, drug testing, genetic testing, eliminating amateur requirements, Title 9 (US mandate for funding of women’s sports). </a:t>
            </a:r>
            <a:endParaRPr sz="1800">
              <a:solidFill>
                <a:srgbClr val="FFFFFF"/>
              </a:solidFill>
              <a:latin typeface="Arial"/>
              <a:ea typeface="Arial"/>
              <a:cs typeface="Arial"/>
              <a:sym typeface="Arial"/>
            </a:endParaRPr>
          </a:p>
          <a:p>
            <a:pPr indent="0" lvl="0" marL="0" rtl="0" algn="l">
              <a:spcBef>
                <a:spcPts val="0"/>
              </a:spcBef>
              <a:spcAft>
                <a:spcPts val="0"/>
              </a:spcAft>
              <a:buClr>
                <a:schemeClr val="dk1"/>
              </a:buClr>
              <a:buSzPct val="45833"/>
              <a:buNone/>
            </a:pPr>
            <a:r>
              <a:t/>
            </a:r>
            <a:endParaRPr b="1" i="1" sz="2400">
              <a:solidFill>
                <a:schemeClr val="dk2"/>
              </a:solidFill>
              <a:latin typeface="Arial"/>
              <a:ea typeface="Arial"/>
              <a:cs typeface="Arial"/>
              <a:sym typeface="Arial"/>
            </a:endParaRPr>
          </a:p>
          <a:p>
            <a:pPr indent="0" lvl="0" marL="0" rtl="0" algn="l">
              <a:spcBef>
                <a:spcPts val="0"/>
              </a:spcBef>
              <a:spcAft>
                <a:spcPts val="0"/>
              </a:spcAft>
              <a:buClr>
                <a:schemeClr val="dk1"/>
              </a:buClr>
              <a:buSzPct val="41383"/>
              <a:buNone/>
            </a:pPr>
            <a:r>
              <a:rPr b="1" i="1" lang="en-US" sz="2658">
                <a:solidFill>
                  <a:schemeClr val="dk2"/>
                </a:solidFill>
                <a:latin typeface="Arial"/>
                <a:ea typeface="Arial"/>
                <a:cs typeface="Arial"/>
                <a:sym typeface="Arial"/>
              </a:rPr>
              <a:t>Lessons Learned :</a:t>
            </a:r>
            <a:endParaRPr b="1" i="1" sz="2658">
              <a:solidFill>
                <a:schemeClr val="dk2"/>
              </a:solidFill>
              <a:latin typeface="Arial"/>
              <a:ea typeface="Arial"/>
              <a:cs typeface="Arial"/>
              <a:sym typeface="Arial"/>
            </a:endParaRPr>
          </a:p>
          <a:p>
            <a:pPr indent="0" lvl="0" marL="457200" rtl="0" algn="l">
              <a:spcBef>
                <a:spcPts val="0"/>
              </a:spcBef>
              <a:spcAft>
                <a:spcPts val="0"/>
              </a:spcAft>
              <a:buNone/>
            </a:pPr>
            <a:r>
              <a:t/>
            </a:r>
            <a:endParaRPr b="1" i="1" sz="1800">
              <a:solidFill>
                <a:schemeClr val="dk2"/>
              </a:solidFill>
              <a:latin typeface="Arial"/>
              <a:ea typeface="Arial"/>
              <a:cs typeface="Arial"/>
              <a:sym typeface="Arial"/>
            </a:endParaRPr>
          </a:p>
          <a:p>
            <a:pPr indent="-308610" lvl="0" marL="914400" rtl="0" algn="l">
              <a:spcBef>
                <a:spcPts val="0"/>
              </a:spcBef>
              <a:spcAft>
                <a:spcPts val="0"/>
              </a:spcAft>
              <a:buClr>
                <a:srgbClr val="FFFFFF"/>
              </a:buClr>
              <a:buSzPct val="100000"/>
              <a:buChar char="❖"/>
            </a:pPr>
            <a:r>
              <a:rPr lang="en-US" sz="1800">
                <a:solidFill>
                  <a:srgbClr val="FFFFFF"/>
                </a:solidFill>
                <a:latin typeface="Arial"/>
                <a:ea typeface="Arial"/>
                <a:cs typeface="Arial"/>
                <a:sym typeface="Arial"/>
              </a:rPr>
              <a:t>The selection of the key values for merging data sets is critical .  Much time was lost attempting to merge the Kaggle and Wikipedia site using Athletes names (multiple middle names, foreign symbols, appended country names) when the ultimate choice of event name required much less cleaning.  </a:t>
            </a:r>
            <a:endParaRPr sz="1800">
              <a:solidFill>
                <a:srgbClr val="FFFFFF"/>
              </a:solidFill>
              <a:latin typeface="Arial"/>
              <a:ea typeface="Arial"/>
              <a:cs typeface="Arial"/>
              <a:sym typeface="Arial"/>
            </a:endParaRPr>
          </a:p>
          <a:p>
            <a:pPr indent="0" lvl="0" marL="1828800" rtl="0" algn="l">
              <a:spcBef>
                <a:spcPts val="0"/>
              </a:spcBef>
              <a:spcAft>
                <a:spcPts val="0"/>
              </a:spcAft>
              <a:buNone/>
            </a:pPr>
            <a:r>
              <a:t/>
            </a:r>
            <a:endParaRPr sz="1800">
              <a:solidFill>
                <a:srgbClr val="FFFFFF"/>
              </a:solidFill>
              <a:latin typeface="Arial"/>
              <a:ea typeface="Arial"/>
              <a:cs typeface="Arial"/>
              <a:sym typeface="Arial"/>
            </a:endParaRPr>
          </a:p>
          <a:p>
            <a:pPr indent="-308610" lvl="0" marL="914400" rtl="0" algn="l">
              <a:spcBef>
                <a:spcPts val="0"/>
              </a:spcBef>
              <a:spcAft>
                <a:spcPts val="0"/>
              </a:spcAft>
              <a:buClr>
                <a:srgbClr val="FFFFFF"/>
              </a:buClr>
              <a:buSzPct val="100000"/>
              <a:buChar char="❖"/>
            </a:pPr>
            <a:r>
              <a:rPr lang="en-US" sz="1800">
                <a:solidFill>
                  <a:srgbClr val="FFFFFF"/>
                </a:solidFill>
                <a:latin typeface="Arial"/>
                <a:ea typeface="Arial"/>
                <a:cs typeface="Arial"/>
                <a:sym typeface="Arial"/>
              </a:rPr>
              <a:t>We have spent considerable time to narrow down the precise web links for data collection.</a:t>
            </a:r>
            <a:endParaRPr sz="1800">
              <a:solidFill>
                <a:srgbClr val="FFFFFF"/>
              </a:solidFill>
              <a:latin typeface="Arial"/>
              <a:ea typeface="Arial"/>
              <a:cs typeface="Arial"/>
              <a:sym typeface="Arial"/>
            </a:endParaRPr>
          </a:p>
          <a:p>
            <a:pPr indent="0" lvl="0" marL="1828800" rtl="0" algn="l">
              <a:spcBef>
                <a:spcPts val="0"/>
              </a:spcBef>
              <a:spcAft>
                <a:spcPts val="0"/>
              </a:spcAft>
              <a:buNone/>
            </a:pPr>
            <a:r>
              <a:t/>
            </a:r>
            <a:endParaRPr sz="1800">
              <a:solidFill>
                <a:srgbClr val="FFFFFF"/>
              </a:solidFill>
              <a:latin typeface="Arial"/>
              <a:ea typeface="Arial"/>
              <a:cs typeface="Arial"/>
              <a:sym typeface="Arial"/>
            </a:endParaRPr>
          </a:p>
          <a:p>
            <a:pPr indent="-308610" lvl="0" marL="914400" rtl="0" algn="l">
              <a:spcBef>
                <a:spcPts val="0"/>
              </a:spcBef>
              <a:spcAft>
                <a:spcPts val="0"/>
              </a:spcAft>
              <a:buClr>
                <a:srgbClr val="FFFFFF"/>
              </a:buClr>
              <a:buSzPct val="100000"/>
              <a:buChar char="❖"/>
            </a:pPr>
            <a:r>
              <a:rPr lang="en-US" sz="1800">
                <a:solidFill>
                  <a:srgbClr val="FFFFFF"/>
                </a:solidFill>
                <a:latin typeface="Arial"/>
                <a:ea typeface="Arial"/>
                <a:cs typeface="Arial"/>
                <a:sym typeface="Arial"/>
              </a:rPr>
              <a:t>We automated code to perform repeated actions to scrape the web data, using conditional statement, loops, and R functions.</a:t>
            </a:r>
            <a:endParaRPr sz="1800">
              <a:solidFill>
                <a:srgbClr val="FFFFFF"/>
              </a:solidFill>
              <a:latin typeface="Arial"/>
              <a:ea typeface="Arial"/>
              <a:cs typeface="Arial"/>
              <a:sym typeface="Arial"/>
            </a:endParaRPr>
          </a:p>
          <a:p>
            <a:pPr indent="0" lvl="0" marL="1828800" rtl="0" algn="l">
              <a:spcBef>
                <a:spcPts val="0"/>
              </a:spcBef>
              <a:spcAft>
                <a:spcPts val="0"/>
              </a:spcAft>
              <a:buNone/>
            </a:pPr>
            <a:r>
              <a:t/>
            </a:r>
            <a:endParaRPr sz="1800">
              <a:solidFill>
                <a:srgbClr val="FFFFFF"/>
              </a:solidFill>
              <a:latin typeface="Arial"/>
              <a:ea typeface="Arial"/>
              <a:cs typeface="Arial"/>
              <a:sym typeface="Arial"/>
            </a:endParaRPr>
          </a:p>
          <a:p>
            <a:pPr indent="-308610" lvl="0" marL="914400" rtl="0" algn="l">
              <a:spcBef>
                <a:spcPts val="0"/>
              </a:spcBef>
              <a:spcAft>
                <a:spcPts val="0"/>
              </a:spcAft>
              <a:buClr>
                <a:srgbClr val="FFFFFF"/>
              </a:buClr>
              <a:buSzPct val="100000"/>
              <a:buChar char="❖"/>
            </a:pPr>
            <a:r>
              <a:rPr lang="en-US" sz="1800">
                <a:solidFill>
                  <a:srgbClr val="FFFFFF"/>
                </a:solidFill>
                <a:latin typeface="Arial"/>
                <a:ea typeface="Arial"/>
                <a:cs typeface="Arial"/>
                <a:sym typeface="Arial"/>
              </a:rPr>
              <a:t>We used majority of libraries/packages learnt in the course and applied flavors of functions &amp; plots.</a:t>
            </a:r>
            <a:endParaRPr sz="1800">
              <a:solidFill>
                <a:srgbClr val="FFFFFF"/>
              </a:solidFill>
              <a:latin typeface="Arial"/>
              <a:ea typeface="Arial"/>
              <a:cs typeface="Arial"/>
              <a:sym typeface="Arial"/>
            </a:endParaRPr>
          </a:p>
          <a:p>
            <a:pPr indent="0" lvl="0" marL="914400" rtl="0" algn="l">
              <a:spcBef>
                <a:spcPts val="0"/>
              </a:spcBef>
              <a:spcAft>
                <a:spcPts val="0"/>
              </a:spcAft>
              <a:buNone/>
            </a:pPr>
            <a:r>
              <a:t/>
            </a:r>
            <a:endParaRPr b="1" i="1" sz="2400">
              <a:solidFill>
                <a:schemeClr val="dk2"/>
              </a:solidFill>
              <a:latin typeface="Arial"/>
              <a:ea typeface="Arial"/>
              <a:cs typeface="Arial"/>
              <a:sym typeface="Arial"/>
            </a:endParaRPr>
          </a:p>
          <a:p>
            <a:pPr indent="0" lvl="0" marL="0" rtl="0" algn="l">
              <a:spcBef>
                <a:spcPts val="0"/>
              </a:spcBef>
              <a:spcAft>
                <a:spcPts val="0"/>
              </a:spcAft>
              <a:buClr>
                <a:schemeClr val="dk1"/>
              </a:buClr>
              <a:buSzPct val="45833"/>
              <a:buNone/>
            </a:pPr>
            <a:r>
              <a:t/>
            </a:r>
            <a:endParaRPr b="1" i="1" sz="2400">
              <a:solidFill>
                <a:schemeClr val="dk2"/>
              </a:solidFill>
              <a:latin typeface="Arial"/>
              <a:ea typeface="Arial"/>
              <a:cs typeface="Arial"/>
              <a:sym typeface="Arial"/>
            </a:endParaRPr>
          </a:p>
          <a:p>
            <a:pPr indent="0" lvl="0" marL="0" rtl="0" algn="l">
              <a:spcBef>
                <a:spcPts val="0"/>
              </a:spcBef>
              <a:spcAft>
                <a:spcPts val="0"/>
              </a:spcAft>
              <a:buClr>
                <a:schemeClr val="dk1"/>
              </a:buClr>
              <a:buSzPct val="45833"/>
              <a:buFont typeface="Arial"/>
              <a:buNone/>
            </a:pPr>
            <a:r>
              <a:rPr b="1" i="1" lang="en-US" sz="2400">
                <a:solidFill>
                  <a:schemeClr val="dk2"/>
                </a:solidFill>
                <a:latin typeface="Arial"/>
                <a:ea typeface="Arial"/>
                <a:cs typeface="Arial"/>
                <a:sym typeface="Arial"/>
              </a:rPr>
              <a:t>Website/ Data References:</a:t>
            </a:r>
            <a:endParaRPr b="1" i="1" sz="2400">
              <a:solidFill>
                <a:schemeClr val="dk2"/>
              </a:solidFill>
              <a:latin typeface="Arial"/>
              <a:ea typeface="Arial"/>
              <a:cs typeface="Arial"/>
              <a:sym typeface="Arial"/>
            </a:endParaRPr>
          </a:p>
          <a:p>
            <a:pPr indent="0" lvl="0" marL="0" rtl="0" algn="l">
              <a:spcBef>
                <a:spcPts val="0"/>
              </a:spcBef>
              <a:spcAft>
                <a:spcPts val="0"/>
              </a:spcAft>
              <a:buClr>
                <a:schemeClr val="dk1"/>
              </a:buClr>
              <a:buSzPct val="61111"/>
              <a:buNone/>
            </a:pPr>
            <a:r>
              <a:rPr lang="en-US" sz="1800">
                <a:solidFill>
                  <a:srgbClr val="FFFFFF"/>
                </a:solidFill>
                <a:latin typeface="Arial"/>
                <a:ea typeface="Arial"/>
                <a:cs typeface="Arial"/>
                <a:sym typeface="Arial"/>
              </a:rPr>
              <a:t> </a:t>
            </a:r>
            <a:endParaRPr sz="1100" u="sng">
              <a:solidFill>
                <a:schemeClr val="hlink"/>
              </a:solidFill>
              <a:latin typeface="Arial"/>
              <a:ea typeface="Arial"/>
              <a:cs typeface="Arial"/>
              <a:sym typeface="Arial"/>
            </a:endParaRPr>
          </a:p>
          <a:p>
            <a:pPr indent="0" lvl="0" marL="914400" rtl="0" algn="l">
              <a:spcBef>
                <a:spcPts val="0"/>
              </a:spcBef>
              <a:spcAft>
                <a:spcPts val="0"/>
              </a:spcAft>
              <a:buClr>
                <a:schemeClr val="dk1"/>
              </a:buClr>
              <a:buSzPct val="85463"/>
              <a:buNone/>
            </a:pPr>
            <a:r>
              <a:rPr lang="en-US" sz="1287" u="sng">
                <a:latin typeface="Arial"/>
                <a:ea typeface="Arial"/>
                <a:cs typeface="Arial"/>
                <a:sym typeface="Arial"/>
                <a:hlinkClick r:id="rId3"/>
              </a:rPr>
              <a:t>https://en.wikipedia.org/wiki/List_of_Olympic_Games_host_cities</a:t>
            </a:r>
            <a:endParaRPr sz="1287" u="sng">
              <a:latin typeface="Arial"/>
              <a:ea typeface="Arial"/>
              <a:cs typeface="Arial"/>
              <a:sym typeface="Arial"/>
            </a:endParaRPr>
          </a:p>
          <a:p>
            <a:pPr indent="0" lvl="0" marL="914400" rtl="0" algn="l">
              <a:spcBef>
                <a:spcPts val="0"/>
              </a:spcBef>
              <a:spcAft>
                <a:spcPts val="0"/>
              </a:spcAft>
              <a:buClr>
                <a:schemeClr val="dk1"/>
              </a:buClr>
              <a:buSzPct val="85463"/>
              <a:buNone/>
            </a:pPr>
            <a:r>
              <a:rPr lang="en-US" sz="1287" u="sng">
                <a:latin typeface="Arial"/>
                <a:ea typeface="Arial"/>
                <a:cs typeface="Arial"/>
                <a:sym typeface="Arial"/>
                <a:hlinkClick r:id="rId4"/>
              </a:rPr>
              <a:t>https://en.wikipedia.org/wiki/Swimming_at_the_Summer_Olympics</a:t>
            </a:r>
            <a:endParaRPr sz="1287" u="sng">
              <a:latin typeface="Arial"/>
              <a:ea typeface="Arial"/>
              <a:cs typeface="Arial"/>
              <a:sym typeface="Arial"/>
            </a:endParaRPr>
          </a:p>
          <a:p>
            <a:pPr indent="0" lvl="0" marL="914400" rtl="0" algn="l">
              <a:spcBef>
                <a:spcPts val="0"/>
              </a:spcBef>
              <a:spcAft>
                <a:spcPts val="0"/>
              </a:spcAft>
              <a:buClr>
                <a:schemeClr val="dk1"/>
              </a:buClr>
              <a:buSzPct val="85463"/>
              <a:buNone/>
            </a:pPr>
            <a:r>
              <a:rPr lang="en-US" sz="1287" u="sng">
                <a:latin typeface="Arial"/>
                <a:ea typeface="Arial"/>
                <a:cs typeface="Arial"/>
                <a:sym typeface="Arial"/>
                <a:hlinkClick r:id="rId5"/>
              </a:rPr>
              <a:t>https://en.wikipedia.org/wiki/Swimming_at_the_1896_Summer_Olympics</a:t>
            </a:r>
            <a:endParaRPr sz="1287" u="sng">
              <a:latin typeface="Arial"/>
              <a:ea typeface="Arial"/>
              <a:cs typeface="Arial"/>
              <a:sym typeface="Arial"/>
            </a:endParaRPr>
          </a:p>
          <a:p>
            <a:pPr indent="0" lvl="0" marL="914400" rtl="0" algn="l">
              <a:spcBef>
                <a:spcPts val="0"/>
              </a:spcBef>
              <a:spcAft>
                <a:spcPts val="0"/>
              </a:spcAft>
              <a:buClr>
                <a:schemeClr val="dk1"/>
              </a:buClr>
              <a:buSzPct val="85463"/>
              <a:buNone/>
            </a:pPr>
            <a:r>
              <a:rPr lang="en-US" sz="1287" u="sng">
                <a:latin typeface="Arial"/>
                <a:ea typeface="Arial"/>
                <a:cs typeface="Arial"/>
                <a:sym typeface="Arial"/>
                <a:hlinkClick r:id="rId6"/>
              </a:rPr>
              <a:t>https://en.wikipedia.org/wiki/Speed_skating_at_the_Winter_Olympics</a:t>
            </a:r>
            <a:endParaRPr sz="1287" u="sng">
              <a:latin typeface="Arial"/>
              <a:ea typeface="Arial"/>
              <a:cs typeface="Arial"/>
              <a:sym typeface="Arial"/>
            </a:endParaRPr>
          </a:p>
          <a:p>
            <a:pPr indent="0" lvl="0" marL="914400" rtl="0" algn="l">
              <a:spcBef>
                <a:spcPts val="0"/>
              </a:spcBef>
              <a:spcAft>
                <a:spcPts val="0"/>
              </a:spcAft>
              <a:buClr>
                <a:schemeClr val="dk1"/>
              </a:buClr>
              <a:buSzPct val="85463"/>
              <a:buNone/>
            </a:pPr>
            <a:r>
              <a:rPr lang="en-US" sz="1287" u="sng">
                <a:latin typeface="Arial"/>
                <a:ea typeface="Arial"/>
                <a:cs typeface="Arial"/>
                <a:sym typeface="Arial"/>
              </a:rPr>
              <a:t>https://en.wikipedia.org/wiki/Athletics_at_the_Summer_Olympics</a:t>
            </a:r>
            <a:endParaRPr sz="1287" u="sng">
              <a:latin typeface="Arial"/>
              <a:ea typeface="Arial"/>
              <a:cs typeface="Arial"/>
              <a:sym typeface="Arial"/>
            </a:endParaRPr>
          </a:p>
          <a:p>
            <a:pPr indent="457200" lvl="0" marL="457200" rtl="0" algn="l">
              <a:spcBef>
                <a:spcPts val="0"/>
              </a:spcBef>
              <a:spcAft>
                <a:spcPts val="0"/>
              </a:spcAft>
              <a:buClr>
                <a:schemeClr val="lt2"/>
              </a:buClr>
              <a:buSzPts val="4760"/>
              <a:buFont typeface="Century Gothic"/>
              <a:buNone/>
            </a:pPr>
            <a:r>
              <a:rPr lang="en-US" sz="1287" u="sng">
                <a:latin typeface="Arial"/>
                <a:ea typeface="Arial"/>
                <a:cs typeface="Arial"/>
                <a:sym typeface="Arial"/>
                <a:hlinkClick r:id="rId7"/>
              </a:rPr>
              <a:t>www.Kaggle.com</a:t>
            </a:r>
            <a:endParaRPr sz="1287"/>
          </a:p>
        </p:txBody>
      </p:sp>
      <p:pic>
        <p:nvPicPr>
          <p:cNvPr descr="A picture containing outdoor object, orange&#10;&#10;Description automatically generated" id="312" name="Google Shape;312;g11b71dbba97_0_34"/>
          <p:cNvPicPr preferRelativeResize="0"/>
          <p:nvPr/>
        </p:nvPicPr>
        <p:blipFill rotWithShape="1">
          <a:blip r:embed="rId8">
            <a:alphaModFix/>
          </a:blip>
          <a:srcRect b="0" l="0" r="0" t="0"/>
          <a:stretch/>
        </p:blipFill>
        <p:spPr>
          <a:xfrm>
            <a:off x="8475" y="628"/>
            <a:ext cx="2714375" cy="1305075"/>
          </a:xfrm>
          <a:prstGeom prst="rect">
            <a:avLst/>
          </a:prstGeom>
          <a:noFill/>
          <a:ln>
            <a:noFill/>
          </a:ln>
        </p:spPr>
      </p:pic>
      <p:pic>
        <p:nvPicPr>
          <p:cNvPr id="313" name="Google Shape;313;g11b71dbba97_0_34"/>
          <p:cNvPicPr preferRelativeResize="0"/>
          <p:nvPr/>
        </p:nvPicPr>
        <p:blipFill>
          <a:blip r:embed="rId9">
            <a:alphaModFix amt="82000"/>
          </a:blip>
          <a:stretch>
            <a:fillRect/>
          </a:stretch>
        </p:blipFill>
        <p:spPr>
          <a:xfrm>
            <a:off x="8082525" y="5230625"/>
            <a:ext cx="4109475" cy="1537425"/>
          </a:xfrm>
          <a:prstGeom prst="rect">
            <a:avLst/>
          </a:prstGeom>
          <a:noFill/>
          <a:ln>
            <a:noFill/>
          </a:ln>
          <a:effectLst>
            <a:outerShdw blurRad="1385888" rotWithShape="0" algn="bl" dir="21420000" dist="619125">
              <a:schemeClr val="dk2">
                <a:alpha val="0"/>
              </a:schemeClr>
            </a:outerShdw>
            <a:reflection blurRad="0" dir="5400000" dist="390525" endA="0" endPos="44000" fadeDir="5400012" kx="0" rotWithShape="0" algn="bl" stA="75000" stPos="0" sy="-100000" ky="0"/>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7000">
              <a:schemeClr val="accent1"/>
            </a:gs>
            <a:gs pos="73000">
              <a:srgbClr val="A0BBDB"/>
            </a:gs>
            <a:gs pos="100000">
              <a:srgbClr val="93B3D7"/>
            </a:gs>
          </a:gsLst>
          <a:lin ang="16198662" scaled="0"/>
        </a:gradFill>
      </p:bgPr>
    </p:bg>
    <p:spTree>
      <p:nvGrpSpPr>
        <p:cNvPr id="158" name="Shape 158"/>
        <p:cNvGrpSpPr/>
        <p:nvPr/>
      </p:nvGrpSpPr>
      <p:grpSpPr>
        <a:xfrm>
          <a:off x="0" y="0"/>
          <a:ext cx="0" cy="0"/>
          <a:chOff x="0" y="0"/>
          <a:chExt cx="0" cy="0"/>
        </a:xfrm>
      </p:grpSpPr>
      <p:sp>
        <p:nvSpPr>
          <p:cNvPr id="159" name="Google Shape;159;p3"/>
          <p:cNvSpPr txBox="1"/>
          <p:nvPr/>
        </p:nvSpPr>
        <p:spPr>
          <a:xfrm>
            <a:off x="221575" y="1616422"/>
            <a:ext cx="11887200" cy="50178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lt1"/>
              </a:buClr>
              <a:buSzPts val="2000"/>
              <a:buFont typeface="Noto Sans Symbols"/>
              <a:buChar char="❖"/>
            </a:pPr>
            <a:r>
              <a:rPr b="0" i="0" lang="en-US" sz="2000" u="none" cap="none" strike="noStrike">
                <a:solidFill>
                  <a:schemeClr val="lt1"/>
                </a:solidFill>
                <a:latin typeface="Arial"/>
                <a:ea typeface="Arial"/>
                <a:cs typeface="Arial"/>
                <a:sym typeface="Arial"/>
              </a:rPr>
              <a:t>Olympic Sports with Primary Focus in Skating, Swimming, and Track &amp; Field.</a:t>
            </a:r>
            <a:endParaRPr b="0" i="0" sz="2000" u="none" cap="none" strike="noStrike">
              <a:solidFill>
                <a:schemeClr val="lt1"/>
              </a:solidFill>
              <a:latin typeface="Arial"/>
              <a:ea typeface="Arial"/>
              <a:cs typeface="Arial"/>
              <a:sym typeface="Arial"/>
            </a:endParaRPr>
          </a:p>
          <a:p>
            <a:pPr indent="-457200" lvl="0" marL="457200" marR="0" rtl="0" algn="l">
              <a:lnSpc>
                <a:spcPct val="150000"/>
              </a:lnSpc>
              <a:spcBef>
                <a:spcPts val="0"/>
              </a:spcBef>
              <a:spcAft>
                <a:spcPts val="0"/>
              </a:spcAft>
              <a:buClr>
                <a:schemeClr val="lt1"/>
              </a:buClr>
              <a:buSzPts val="2000"/>
              <a:buFont typeface="Noto Sans Symbols"/>
              <a:buChar char="❖"/>
            </a:pPr>
            <a:r>
              <a:rPr b="0" i="0" lang="en-US" sz="2000" u="none" cap="none" strike="noStrike">
                <a:solidFill>
                  <a:schemeClr val="lt1"/>
                </a:solidFill>
                <a:latin typeface="Arial"/>
                <a:ea typeface="Arial"/>
                <a:cs typeface="Arial"/>
                <a:sym typeface="Arial"/>
              </a:rPr>
              <a:t>Growth in the number of sports and events in Summer &amp; Winter Games – Kaggle Data</a:t>
            </a:r>
            <a:r>
              <a:rPr lang="en-US" sz="2000">
                <a:solidFill>
                  <a:schemeClr val="lt1"/>
                </a:solidFill>
              </a:rPr>
              <a:t> range from</a:t>
            </a:r>
            <a:r>
              <a:rPr lang="en-US" sz="2000">
                <a:solidFill>
                  <a:schemeClr val="dk2"/>
                </a:solidFill>
              </a:rPr>
              <a:t> </a:t>
            </a:r>
            <a:r>
              <a:rPr lang="en-US" sz="2000">
                <a:solidFill>
                  <a:schemeClr val="lt1"/>
                </a:solidFill>
              </a:rPr>
              <a:t>1896 to 2016.</a:t>
            </a:r>
            <a:endParaRPr sz="2000">
              <a:solidFill>
                <a:schemeClr val="lt1"/>
              </a:solidFill>
            </a:endParaRPr>
          </a:p>
          <a:p>
            <a:pPr indent="-457200" lvl="0" marL="457200" marR="0" rtl="0" algn="l">
              <a:lnSpc>
                <a:spcPct val="150000"/>
              </a:lnSpc>
              <a:spcBef>
                <a:spcPts val="0"/>
              </a:spcBef>
              <a:spcAft>
                <a:spcPts val="0"/>
              </a:spcAft>
              <a:buClr>
                <a:schemeClr val="lt1"/>
              </a:buClr>
              <a:buSzPts val="2000"/>
              <a:buFont typeface="Noto Sans Symbols"/>
              <a:buChar char="❖"/>
            </a:pPr>
            <a:r>
              <a:rPr b="0" i="0" lang="en-US" sz="2000" u="none" cap="none" strike="noStrike">
                <a:solidFill>
                  <a:schemeClr val="lt1"/>
                </a:solidFill>
                <a:latin typeface="Arial"/>
                <a:ea typeface="Arial"/>
                <a:cs typeface="Arial"/>
                <a:sym typeface="Arial"/>
              </a:rPr>
              <a:t>Nations participating in Olympics to identify gender distribution  - Kaggle Data.</a:t>
            </a:r>
            <a:endParaRPr b="0" i="0" sz="2000" u="none" cap="none" strike="noStrike">
              <a:solidFill>
                <a:schemeClr val="lt1"/>
              </a:solidFill>
              <a:latin typeface="Arial"/>
              <a:ea typeface="Arial"/>
              <a:cs typeface="Arial"/>
              <a:sym typeface="Arial"/>
            </a:endParaRPr>
          </a:p>
          <a:p>
            <a:pPr indent="-457200" lvl="0" marL="457200" marR="0" rtl="0" algn="l">
              <a:lnSpc>
                <a:spcPct val="150000"/>
              </a:lnSpc>
              <a:spcBef>
                <a:spcPts val="0"/>
              </a:spcBef>
              <a:spcAft>
                <a:spcPts val="0"/>
              </a:spcAft>
              <a:buClr>
                <a:schemeClr val="lt1"/>
              </a:buClr>
              <a:buSzPts val="2000"/>
              <a:buFont typeface="Noto Sans Symbols"/>
              <a:buChar char="❖"/>
            </a:pPr>
            <a:r>
              <a:rPr b="0" i="0" lang="en-US" sz="2000" u="none" cap="none" strike="noStrike">
                <a:solidFill>
                  <a:schemeClr val="lt1"/>
                </a:solidFill>
                <a:latin typeface="Arial"/>
                <a:ea typeface="Arial"/>
                <a:cs typeface="Arial"/>
                <a:sym typeface="Arial"/>
              </a:rPr>
              <a:t>Medals by countries for one summer &amp; winter sport  - Web Scraping.</a:t>
            </a:r>
            <a:endParaRPr/>
          </a:p>
          <a:p>
            <a:pPr indent="-457200" lvl="0" marL="457200" marR="0" rtl="0" algn="l">
              <a:lnSpc>
                <a:spcPct val="150000"/>
              </a:lnSpc>
              <a:spcBef>
                <a:spcPts val="0"/>
              </a:spcBef>
              <a:spcAft>
                <a:spcPts val="0"/>
              </a:spcAft>
              <a:buClr>
                <a:schemeClr val="lt1"/>
              </a:buClr>
              <a:buSzPts val="2000"/>
              <a:buFont typeface="Noto Sans Symbols"/>
              <a:buChar char="❖"/>
            </a:pPr>
            <a:r>
              <a:rPr b="0" i="0" lang="en-US" sz="2000" u="none" cap="none" strike="noStrike">
                <a:solidFill>
                  <a:schemeClr val="lt1"/>
                </a:solidFill>
                <a:latin typeface="Arial"/>
                <a:ea typeface="Arial"/>
                <a:cs typeface="Arial"/>
                <a:sym typeface="Arial"/>
              </a:rPr>
              <a:t>Male vs Female participation over time in Olympics -  Kaggle Data.</a:t>
            </a:r>
            <a:endParaRPr/>
          </a:p>
          <a:p>
            <a:pPr indent="-457200" lvl="0" marL="457200" marR="0" rtl="0" algn="l">
              <a:lnSpc>
                <a:spcPct val="150000"/>
              </a:lnSpc>
              <a:spcBef>
                <a:spcPts val="0"/>
              </a:spcBef>
              <a:spcAft>
                <a:spcPts val="0"/>
              </a:spcAft>
              <a:buClr>
                <a:schemeClr val="lt1"/>
              </a:buClr>
              <a:buSzPts val="2000"/>
              <a:buFont typeface="Noto Sans Symbols"/>
              <a:buChar char="❖"/>
            </a:pPr>
            <a:r>
              <a:rPr b="0" i="0" lang="en-US" sz="2000" u="none" cap="none" strike="noStrike">
                <a:solidFill>
                  <a:schemeClr val="lt1"/>
                </a:solidFill>
                <a:latin typeface="Arial"/>
                <a:ea typeface="Arial"/>
                <a:cs typeface="Arial"/>
                <a:sym typeface="Arial"/>
              </a:rPr>
              <a:t>Male vs Female Olympic medal counts for all nations - Web Scraping.</a:t>
            </a:r>
            <a:endParaRPr/>
          </a:p>
          <a:p>
            <a:pPr indent="-457200" lvl="0" marL="457200" marR="0" rtl="0" algn="l">
              <a:lnSpc>
                <a:spcPct val="150000"/>
              </a:lnSpc>
              <a:spcBef>
                <a:spcPts val="0"/>
              </a:spcBef>
              <a:spcAft>
                <a:spcPts val="0"/>
              </a:spcAft>
              <a:buClr>
                <a:schemeClr val="lt1"/>
              </a:buClr>
              <a:buSzPts val="2000"/>
              <a:buFont typeface="Noto Sans Symbols"/>
              <a:buChar char="❖"/>
            </a:pPr>
            <a:r>
              <a:rPr b="0" i="0" lang="en-US" sz="2000" u="none" cap="none" strike="noStrike">
                <a:solidFill>
                  <a:schemeClr val="lt1"/>
                </a:solidFill>
                <a:latin typeface="Arial"/>
                <a:ea typeface="Arial"/>
                <a:cs typeface="Arial"/>
                <a:sym typeface="Arial"/>
              </a:rPr>
              <a:t>Countries hosted Olympics over years - Web Scraping.</a:t>
            </a:r>
            <a:endParaRPr b="0" i="0" sz="2000" u="none" cap="none" strike="noStrike">
              <a:solidFill>
                <a:schemeClr val="lt1"/>
              </a:solidFill>
              <a:latin typeface="Arial"/>
              <a:ea typeface="Arial"/>
              <a:cs typeface="Arial"/>
              <a:sym typeface="Arial"/>
            </a:endParaRPr>
          </a:p>
          <a:p>
            <a:pPr indent="-457200" lvl="0" marL="457200" marR="0" rtl="0" algn="l">
              <a:lnSpc>
                <a:spcPct val="150000"/>
              </a:lnSpc>
              <a:spcBef>
                <a:spcPts val="0"/>
              </a:spcBef>
              <a:spcAft>
                <a:spcPts val="0"/>
              </a:spcAft>
              <a:buClr>
                <a:schemeClr val="lt1"/>
              </a:buClr>
              <a:buSzPts val="2000"/>
              <a:buFont typeface="Noto Sans Symbols"/>
              <a:buChar char="❖"/>
            </a:pPr>
            <a:r>
              <a:rPr b="0" i="0" lang="en-US" sz="2000" u="none" cap="none" strike="noStrike">
                <a:solidFill>
                  <a:schemeClr val="lt1"/>
                </a:solidFill>
                <a:latin typeface="Arial"/>
                <a:ea typeface="Arial"/>
                <a:cs typeface="Arial"/>
                <a:sym typeface="Arial"/>
              </a:rPr>
              <a:t>Historic Male vs Female performance in timed sports such as swimming, skating, and track &amp; field -Web Scraping Data.</a:t>
            </a:r>
            <a:endParaRPr/>
          </a:p>
          <a:p>
            <a:pPr indent="-457200" lvl="0" marL="457200" marR="0" rtl="0" algn="l">
              <a:lnSpc>
                <a:spcPct val="150000"/>
              </a:lnSpc>
              <a:spcBef>
                <a:spcPts val="0"/>
              </a:spcBef>
              <a:spcAft>
                <a:spcPts val="0"/>
              </a:spcAft>
              <a:buClr>
                <a:schemeClr val="lt1"/>
              </a:buClr>
              <a:buSzPts val="2000"/>
              <a:buFont typeface="Noto Sans Symbols"/>
              <a:buChar char="❖"/>
            </a:pPr>
            <a:r>
              <a:rPr b="0" i="0" lang="en-US" sz="2000" u="none" cap="none" strike="noStrike">
                <a:solidFill>
                  <a:schemeClr val="lt1"/>
                </a:solidFill>
                <a:latin typeface="Arial"/>
                <a:ea typeface="Arial"/>
                <a:cs typeface="Arial"/>
                <a:sym typeface="Arial"/>
              </a:rPr>
              <a:t>Correlation between </a:t>
            </a:r>
            <a:r>
              <a:rPr lang="en-US" sz="2000">
                <a:solidFill>
                  <a:schemeClr val="lt1"/>
                </a:solidFill>
              </a:rPr>
              <a:t>competitors performance (time)  vs. height &amp; weight. - Kaggle/Web Data.</a:t>
            </a:r>
            <a:endParaRPr/>
          </a:p>
        </p:txBody>
      </p:sp>
      <p:pic>
        <p:nvPicPr>
          <p:cNvPr descr="A picture containing outdoor object, orange&#10;&#10;Description automatically generated" id="160" name="Google Shape;160;p3"/>
          <p:cNvPicPr preferRelativeResize="0"/>
          <p:nvPr/>
        </p:nvPicPr>
        <p:blipFill rotWithShape="1">
          <a:blip r:embed="rId3">
            <a:alphaModFix/>
          </a:blip>
          <a:srcRect b="0" l="0" r="0" t="0"/>
          <a:stretch/>
        </p:blipFill>
        <p:spPr>
          <a:xfrm>
            <a:off x="0" y="26600"/>
            <a:ext cx="2714396" cy="1192600"/>
          </a:xfrm>
          <a:prstGeom prst="rect">
            <a:avLst/>
          </a:prstGeom>
          <a:noFill/>
          <a:ln>
            <a:noFill/>
          </a:ln>
        </p:spPr>
      </p:pic>
      <p:sp>
        <p:nvSpPr>
          <p:cNvPr id="161" name="Google Shape;161;p3"/>
          <p:cNvSpPr txBox="1"/>
          <p:nvPr>
            <p:ph type="title"/>
          </p:nvPr>
        </p:nvSpPr>
        <p:spPr>
          <a:xfrm>
            <a:off x="1800775" y="744918"/>
            <a:ext cx="10591800" cy="79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D89CEB"/>
              </a:buClr>
              <a:buSzPts val="1800"/>
              <a:buNone/>
            </a:pPr>
            <a:r>
              <a:rPr b="1" i="1" lang="en-US" sz="4800">
                <a:solidFill>
                  <a:schemeClr val="dk2"/>
                </a:solidFill>
                <a:latin typeface="Arial"/>
                <a:ea typeface="Arial"/>
                <a:cs typeface="Arial"/>
                <a:sym typeface="Arial"/>
              </a:rPr>
              <a:t>Goals &amp; Data Analyses</a:t>
            </a:r>
            <a:endParaRPr b="1" i="1" sz="4800">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05682"/>
            </a:gs>
            <a:gs pos="86000">
              <a:srgbClr val="5F8DC3"/>
            </a:gs>
            <a:gs pos="100000">
              <a:srgbClr val="93B3D7"/>
            </a:gs>
          </a:gsLst>
          <a:lin ang="16200000" scaled="0"/>
        </a:gradFill>
      </p:bgPr>
    </p:bg>
    <p:spTree>
      <p:nvGrpSpPr>
        <p:cNvPr id="165" name="Shape 165"/>
        <p:cNvGrpSpPr/>
        <p:nvPr/>
      </p:nvGrpSpPr>
      <p:grpSpPr>
        <a:xfrm>
          <a:off x="0" y="0"/>
          <a:ext cx="0" cy="0"/>
          <a:chOff x="0" y="0"/>
          <a:chExt cx="0" cy="0"/>
        </a:xfrm>
      </p:grpSpPr>
      <p:sp>
        <p:nvSpPr>
          <p:cNvPr id="166" name="Google Shape;166;p24"/>
          <p:cNvSpPr txBox="1"/>
          <p:nvPr>
            <p:ph type="title"/>
          </p:nvPr>
        </p:nvSpPr>
        <p:spPr>
          <a:xfrm>
            <a:off x="3532200" y="344738"/>
            <a:ext cx="90678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000"/>
              <a:buNone/>
            </a:pPr>
            <a:r>
              <a:rPr b="1" i="1" lang="en-US" sz="4111">
                <a:solidFill>
                  <a:schemeClr val="dk2"/>
                </a:solidFill>
                <a:latin typeface="Arial"/>
                <a:ea typeface="Arial"/>
                <a:cs typeface="Arial"/>
                <a:sym typeface="Arial"/>
              </a:rPr>
              <a:t>Growth in the Number of Sports</a:t>
            </a:r>
            <a:endParaRPr b="1" i="1" sz="4111">
              <a:solidFill>
                <a:schemeClr val="dk2"/>
              </a:solidFill>
              <a:latin typeface="Arial"/>
              <a:ea typeface="Arial"/>
              <a:cs typeface="Arial"/>
              <a:sym typeface="Arial"/>
            </a:endParaRPr>
          </a:p>
        </p:txBody>
      </p:sp>
      <p:pic>
        <p:nvPicPr>
          <p:cNvPr id="167" name="Google Shape;167;p24"/>
          <p:cNvPicPr preferRelativeResize="0"/>
          <p:nvPr/>
        </p:nvPicPr>
        <p:blipFill rotWithShape="1">
          <a:blip r:embed="rId3">
            <a:alphaModFix/>
          </a:blip>
          <a:srcRect b="0" l="0" r="0" t="0"/>
          <a:stretch/>
        </p:blipFill>
        <p:spPr>
          <a:xfrm>
            <a:off x="381000" y="1487761"/>
            <a:ext cx="11277600" cy="5105400"/>
          </a:xfrm>
          <a:prstGeom prst="rect">
            <a:avLst/>
          </a:prstGeom>
          <a:noFill/>
          <a:ln>
            <a:noFill/>
          </a:ln>
        </p:spPr>
      </p:pic>
      <p:pic>
        <p:nvPicPr>
          <p:cNvPr id="168" name="Google Shape;168;p24"/>
          <p:cNvPicPr preferRelativeResize="0"/>
          <p:nvPr/>
        </p:nvPicPr>
        <p:blipFill rotWithShape="1">
          <a:blip r:embed="rId4">
            <a:alphaModFix/>
          </a:blip>
          <a:srcRect b="0" l="0" r="0" t="0"/>
          <a:stretch/>
        </p:blipFill>
        <p:spPr>
          <a:xfrm>
            <a:off x="1028700" y="2057400"/>
            <a:ext cx="4991100" cy="771525"/>
          </a:xfrm>
          <a:prstGeom prst="rect">
            <a:avLst/>
          </a:prstGeom>
          <a:noFill/>
          <a:ln>
            <a:noFill/>
          </a:ln>
        </p:spPr>
      </p:pic>
      <p:pic>
        <p:nvPicPr>
          <p:cNvPr descr="A picture containing outdoor object, orange&#10;&#10;Description automatically generated" id="169" name="Google Shape;169;p24"/>
          <p:cNvPicPr preferRelativeResize="0"/>
          <p:nvPr/>
        </p:nvPicPr>
        <p:blipFill rotWithShape="1">
          <a:blip r:embed="rId5">
            <a:alphaModFix/>
          </a:blip>
          <a:srcRect b="0" l="0" r="0" t="0"/>
          <a:stretch/>
        </p:blipFill>
        <p:spPr>
          <a:xfrm>
            <a:off x="8467" y="614"/>
            <a:ext cx="2714396" cy="1040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7000">
              <a:schemeClr val="accent1"/>
            </a:gs>
            <a:gs pos="73000">
              <a:srgbClr val="A0BBDB"/>
            </a:gs>
            <a:gs pos="100000">
              <a:srgbClr val="93B3D7"/>
            </a:gs>
          </a:gsLst>
          <a:lin ang="16198662" scaled="0"/>
        </a:gradFill>
      </p:bgPr>
    </p:bg>
    <p:spTree>
      <p:nvGrpSpPr>
        <p:cNvPr id="173" name="Shape 173"/>
        <p:cNvGrpSpPr/>
        <p:nvPr/>
      </p:nvGrpSpPr>
      <p:grpSpPr>
        <a:xfrm>
          <a:off x="0" y="0"/>
          <a:ext cx="0" cy="0"/>
          <a:chOff x="0" y="0"/>
          <a:chExt cx="0" cy="0"/>
        </a:xfrm>
      </p:grpSpPr>
      <p:sp>
        <p:nvSpPr>
          <p:cNvPr id="174" name="Google Shape;174;p25"/>
          <p:cNvSpPr txBox="1"/>
          <p:nvPr>
            <p:ph type="title"/>
          </p:nvPr>
        </p:nvSpPr>
        <p:spPr>
          <a:xfrm>
            <a:off x="5023600" y="496625"/>
            <a:ext cx="9532200" cy="864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000"/>
              <a:buNone/>
            </a:pPr>
            <a:r>
              <a:rPr b="1" i="1" lang="en-US" sz="5077">
                <a:solidFill>
                  <a:schemeClr val="dk2"/>
                </a:solidFill>
                <a:latin typeface="Arial"/>
                <a:ea typeface="Arial"/>
                <a:cs typeface="Arial"/>
                <a:sym typeface="Arial"/>
              </a:rPr>
              <a:t>Gender</a:t>
            </a:r>
            <a:r>
              <a:rPr b="1" i="1" lang="en-US" sz="5077">
                <a:solidFill>
                  <a:schemeClr val="dk2"/>
                </a:solidFill>
                <a:latin typeface="Arial"/>
                <a:ea typeface="Arial"/>
                <a:cs typeface="Arial"/>
                <a:sym typeface="Arial"/>
              </a:rPr>
              <a:t> Participation</a:t>
            </a:r>
            <a:r>
              <a:rPr b="1" i="1" lang="en-US" sz="5300">
                <a:solidFill>
                  <a:schemeClr val="dk2"/>
                </a:solidFill>
                <a:latin typeface="Arial"/>
                <a:ea typeface="Arial"/>
                <a:cs typeface="Arial"/>
                <a:sym typeface="Arial"/>
              </a:rPr>
              <a:t> </a:t>
            </a:r>
            <a:endParaRPr b="1" i="1" sz="5300">
              <a:latin typeface="Arial"/>
              <a:ea typeface="Arial"/>
              <a:cs typeface="Arial"/>
              <a:sym typeface="Arial"/>
            </a:endParaRPr>
          </a:p>
        </p:txBody>
      </p:sp>
      <p:pic>
        <p:nvPicPr>
          <p:cNvPr id="175" name="Google Shape;175;p25"/>
          <p:cNvPicPr preferRelativeResize="0"/>
          <p:nvPr/>
        </p:nvPicPr>
        <p:blipFill rotWithShape="1">
          <a:blip r:embed="rId3">
            <a:alphaModFix/>
          </a:blip>
          <a:srcRect b="0" l="0" r="0" t="0"/>
          <a:stretch/>
        </p:blipFill>
        <p:spPr>
          <a:xfrm>
            <a:off x="0" y="1676400"/>
            <a:ext cx="6239199" cy="2839726"/>
          </a:xfrm>
          <a:prstGeom prst="rect">
            <a:avLst/>
          </a:prstGeom>
          <a:noFill/>
          <a:ln>
            <a:noFill/>
          </a:ln>
        </p:spPr>
      </p:pic>
      <p:pic>
        <p:nvPicPr>
          <p:cNvPr id="176" name="Google Shape;176;p25"/>
          <p:cNvPicPr preferRelativeResize="0"/>
          <p:nvPr/>
        </p:nvPicPr>
        <p:blipFill rotWithShape="1">
          <a:blip r:embed="rId4">
            <a:alphaModFix/>
          </a:blip>
          <a:srcRect b="0" l="0" r="0" t="0"/>
          <a:stretch/>
        </p:blipFill>
        <p:spPr>
          <a:xfrm>
            <a:off x="6240144" y="4044315"/>
            <a:ext cx="5942965" cy="2813685"/>
          </a:xfrm>
          <a:prstGeom prst="rect">
            <a:avLst/>
          </a:prstGeom>
          <a:noFill/>
          <a:ln>
            <a:noFill/>
          </a:ln>
        </p:spPr>
      </p:pic>
      <p:cxnSp>
        <p:nvCxnSpPr>
          <p:cNvPr id="177" name="Google Shape;177;p25"/>
          <p:cNvCxnSpPr/>
          <p:nvPr/>
        </p:nvCxnSpPr>
        <p:spPr>
          <a:xfrm flipH="1">
            <a:off x="2133600" y="1600200"/>
            <a:ext cx="381000" cy="381000"/>
          </a:xfrm>
          <a:prstGeom prst="straightConnector1">
            <a:avLst/>
          </a:prstGeom>
          <a:noFill/>
          <a:ln cap="flat" cmpd="sng" w="38100">
            <a:solidFill>
              <a:schemeClr val="accent2"/>
            </a:solidFill>
            <a:prstDash val="solid"/>
            <a:round/>
            <a:headEnd len="sm" w="sm" type="none"/>
            <a:tailEnd len="med" w="med" type="stealth"/>
          </a:ln>
          <a:effectLst>
            <a:outerShdw blurRad="40000" rotWithShape="0" dir="5400000" dist="23000">
              <a:srgbClr val="000000">
                <a:alpha val="34901"/>
              </a:srgbClr>
            </a:outerShdw>
          </a:effectLst>
        </p:spPr>
      </p:cxnSp>
      <p:cxnSp>
        <p:nvCxnSpPr>
          <p:cNvPr id="178" name="Google Shape;178;p25"/>
          <p:cNvCxnSpPr/>
          <p:nvPr/>
        </p:nvCxnSpPr>
        <p:spPr>
          <a:xfrm flipH="1">
            <a:off x="8153400" y="3962400"/>
            <a:ext cx="381000" cy="381000"/>
          </a:xfrm>
          <a:prstGeom prst="straightConnector1">
            <a:avLst/>
          </a:prstGeom>
          <a:noFill/>
          <a:ln cap="flat" cmpd="sng" w="38100">
            <a:solidFill>
              <a:schemeClr val="accent2"/>
            </a:solidFill>
            <a:prstDash val="solid"/>
            <a:round/>
            <a:headEnd len="sm" w="sm" type="none"/>
            <a:tailEnd len="med" w="med" type="stealth"/>
          </a:ln>
          <a:effectLst>
            <a:outerShdw blurRad="40000" rotWithShape="0" dir="5400000" dist="23000">
              <a:srgbClr val="000000">
                <a:alpha val="34901"/>
              </a:srgbClr>
            </a:outerShdw>
          </a:effectLst>
        </p:spPr>
      </p:cxnSp>
      <p:pic>
        <p:nvPicPr>
          <p:cNvPr id="179" name="Google Shape;179;p25"/>
          <p:cNvPicPr preferRelativeResize="0"/>
          <p:nvPr/>
        </p:nvPicPr>
        <p:blipFill rotWithShape="1">
          <a:blip r:embed="rId5">
            <a:alphaModFix/>
          </a:blip>
          <a:srcRect b="0" l="0" r="0" t="0"/>
          <a:stretch/>
        </p:blipFill>
        <p:spPr>
          <a:xfrm>
            <a:off x="7848599" y="2286000"/>
            <a:ext cx="1789889" cy="609600"/>
          </a:xfrm>
          <a:prstGeom prst="rect">
            <a:avLst/>
          </a:prstGeom>
          <a:noFill/>
          <a:ln>
            <a:noFill/>
          </a:ln>
        </p:spPr>
      </p:pic>
      <p:pic>
        <p:nvPicPr>
          <p:cNvPr id="180" name="Google Shape;180;p25"/>
          <p:cNvPicPr preferRelativeResize="0"/>
          <p:nvPr/>
        </p:nvPicPr>
        <p:blipFill rotWithShape="1">
          <a:blip r:embed="rId6">
            <a:alphaModFix/>
          </a:blip>
          <a:srcRect b="0" l="0" r="0" t="0"/>
          <a:stretch/>
        </p:blipFill>
        <p:spPr>
          <a:xfrm>
            <a:off x="6239192" y="2041208"/>
            <a:ext cx="1152525" cy="1997392"/>
          </a:xfrm>
          <a:prstGeom prst="rect">
            <a:avLst/>
          </a:prstGeom>
          <a:noFill/>
          <a:ln>
            <a:noFill/>
          </a:ln>
        </p:spPr>
      </p:pic>
      <p:pic>
        <p:nvPicPr>
          <p:cNvPr id="181" name="Google Shape;181;p25"/>
          <p:cNvPicPr preferRelativeResize="0"/>
          <p:nvPr/>
        </p:nvPicPr>
        <p:blipFill rotWithShape="1">
          <a:blip r:embed="rId7">
            <a:alphaModFix/>
          </a:blip>
          <a:srcRect b="0" l="0" r="0" t="0"/>
          <a:stretch/>
        </p:blipFill>
        <p:spPr>
          <a:xfrm>
            <a:off x="9753599" y="2286000"/>
            <a:ext cx="1524001" cy="623455"/>
          </a:xfrm>
          <a:prstGeom prst="rect">
            <a:avLst/>
          </a:prstGeom>
          <a:noFill/>
          <a:ln>
            <a:noFill/>
          </a:ln>
        </p:spPr>
      </p:pic>
      <p:sp>
        <p:nvSpPr>
          <p:cNvPr id="182" name="Google Shape;182;p25"/>
          <p:cNvSpPr txBox="1"/>
          <p:nvPr/>
        </p:nvSpPr>
        <p:spPr>
          <a:xfrm>
            <a:off x="8153400" y="1825823"/>
            <a:ext cx="11430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Men</a:t>
            </a:r>
            <a:endParaRPr b="1" i="0" sz="1400" u="none" cap="none" strike="noStrike">
              <a:solidFill>
                <a:schemeClr val="lt1"/>
              </a:solidFill>
              <a:latin typeface="Arial"/>
              <a:ea typeface="Arial"/>
              <a:cs typeface="Arial"/>
              <a:sym typeface="Arial"/>
            </a:endParaRPr>
          </a:p>
        </p:txBody>
      </p:sp>
      <p:sp>
        <p:nvSpPr>
          <p:cNvPr id="183" name="Google Shape;183;p25"/>
          <p:cNvSpPr txBox="1"/>
          <p:nvPr/>
        </p:nvSpPr>
        <p:spPr>
          <a:xfrm>
            <a:off x="9829800" y="1825823"/>
            <a:ext cx="11430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Women</a:t>
            </a:r>
            <a:endParaRPr b="1" i="0" sz="1400" u="none" cap="none" strike="noStrike">
              <a:solidFill>
                <a:schemeClr val="lt1"/>
              </a:solidFill>
              <a:latin typeface="Arial"/>
              <a:ea typeface="Arial"/>
              <a:cs typeface="Arial"/>
              <a:sym typeface="Arial"/>
            </a:endParaRPr>
          </a:p>
        </p:txBody>
      </p:sp>
      <p:sp>
        <p:nvSpPr>
          <p:cNvPr id="184" name="Google Shape;184;p25"/>
          <p:cNvSpPr txBox="1"/>
          <p:nvPr/>
        </p:nvSpPr>
        <p:spPr>
          <a:xfrm>
            <a:off x="2722863" y="1290876"/>
            <a:ext cx="28194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Men  Participation</a:t>
            </a:r>
            <a:endParaRPr b="1" i="0" sz="1800" u="none" cap="none" strike="noStrike">
              <a:solidFill>
                <a:schemeClr val="lt1"/>
              </a:solidFill>
              <a:latin typeface="Arial"/>
              <a:ea typeface="Arial"/>
              <a:cs typeface="Arial"/>
              <a:sym typeface="Arial"/>
            </a:endParaRPr>
          </a:p>
        </p:txBody>
      </p:sp>
      <p:sp>
        <p:nvSpPr>
          <p:cNvPr id="185" name="Google Shape;185;p25"/>
          <p:cNvSpPr txBox="1"/>
          <p:nvPr/>
        </p:nvSpPr>
        <p:spPr>
          <a:xfrm>
            <a:off x="8991600" y="3657600"/>
            <a:ext cx="2819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Women  Participation</a:t>
            </a:r>
            <a:endParaRPr b="1" i="0" sz="1800" u="none" cap="none" strike="noStrike">
              <a:solidFill>
                <a:schemeClr val="lt1"/>
              </a:solidFill>
              <a:latin typeface="Arial"/>
              <a:ea typeface="Arial"/>
              <a:cs typeface="Arial"/>
              <a:sym typeface="Arial"/>
            </a:endParaRPr>
          </a:p>
        </p:txBody>
      </p:sp>
      <p:pic>
        <p:nvPicPr>
          <p:cNvPr id="186" name="Google Shape;186;p25"/>
          <p:cNvPicPr preferRelativeResize="0"/>
          <p:nvPr/>
        </p:nvPicPr>
        <p:blipFill rotWithShape="1">
          <a:blip r:embed="rId8">
            <a:alphaModFix/>
          </a:blip>
          <a:srcRect b="0" l="0" r="0" t="0"/>
          <a:stretch/>
        </p:blipFill>
        <p:spPr>
          <a:xfrm>
            <a:off x="258874" y="4955626"/>
            <a:ext cx="1600201" cy="606973"/>
          </a:xfrm>
          <a:prstGeom prst="rect">
            <a:avLst/>
          </a:prstGeom>
          <a:noFill/>
          <a:ln>
            <a:noFill/>
          </a:ln>
        </p:spPr>
      </p:pic>
      <p:sp>
        <p:nvSpPr>
          <p:cNvPr id="187" name="Google Shape;187;p25"/>
          <p:cNvSpPr txBox="1"/>
          <p:nvPr/>
        </p:nvSpPr>
        <p:spPr>
          <a:xfrm>
            <a:off x="351450" y="4648200"/>
            <a:ext cx="1143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Men</a:t>
            </a:r>
            <a:endParaRPr b="1" i="0" sz="1400" u="none" cap="none" strike="noStrike">
              <a:solidFill>
                <a:schemeClr val="lt1"/>
              </a:solidFill>
              <a:latin typeface="Arial"/>
              <a:ea typeface="Arial"/>
              <a:cs typeface="Arial"/>
              <a:sym typeface="Arial"/>
            </a:endParaRPr>
          </a:p>
        </p:txBody>
      </p:sp>
      <p:pic>
        <p:nvPicPr>
          <p:cNvPr id="188" name="Google Shape;188;p25"/>
          <p:cNvPicPr preferRelativeResize="0"/>
          <p:nvPr/>
        </p:nvPicPr>
        <p:blipFill rotWithShape="1">
          <a:blip r:embed="rId9">
            <a:alphaModFix/>
          </a:blip>
          <a:srcRect b="0" l="0" r="0" t="0"/>
          <a:stretch/>
        </p:blipFill>
        <p:spPr>
          <a:xfrm>
            <a:off x="2362200" y="4953000"/>
            <a:ext cx="1418253" cy="609600"/>
          </a:xfrm>
          <a:prstGeom prst="rect">
            <a:avLst/>
          </a:prstGeom>
          <a:noFill/>
          <a:ln>
            <a:noFill/>
          </a:ln>
        </p:spPr>
      </p:pic>
      <p:pic>
        <p:nvPicPr>
          <p:cNvPr id="189" name="Google Shape;189;p25"/>
          <p:cNvPicPr preferRelativeResize="0"/>
          <p:nvPr/>
        </p:nvPicPr>
        <p:blipFill rotWithShape="1">
          <a:blip r:embed="rId10">
            <a:alphaModFix/>
          </a:blip>
          <a:srcRect b="0" l="0" r="0" t="0"/>
          <a:stretch/>
        </p:blipFill>
        <p:spPr>
          <a:xfrm>
            <a:off x="5181600" y="4495800"/>
            <a:ext cx="1095375" cy="1847850"/>
          </a:xfrm>
          <a:prstGeom prst="rect">
            <a:avLst/>
          </a:prstGeom>
          <a:noFill/>
          <a:ln>
            <a:noFill/>
          </a:ln>
        </p:spPr>
      </p:pic>
      <p:sp>
        <p:nvSpPr>
          <p:cNvPr id="190" name="Google Shape;190;p25"/>
          <p:cNvSpPr txBox="1"/>
          <p:nvPr/>
        </p:nvSpPr>
        <p:spPr>
          <a:xfrm>
            <a:off x="2514600" y="4572000"/>
            <a:ext cx="1143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Women</a:t>
            </a:r>
            <a:endParaRPr b="1" i="0" sz="1400" u="none" cap="none" strike="noStrike">
              <a:solidFill>
                <a:schemeClr val="lt1"/>
              </a:solidFill>
              <a:latin typeface="Arial"/>
              <a:ea typeface="Arial"/>
              <a:cs typeface="Arial"/>
              <a:sym typeface="Arial"/>
            </a:endParaRPr>
          </a:p>
        </p:txBody>
      </p:sp>
      <p:pic>
        <p:nvPicPr>
          <p:cNvPr descr="A picture containing outdoor object, orange&#10;&#10;Description automatically generated" id="191" name="Google Shape;191;p25"/>
          <p:cNvPicPr preferRelativeResize="0"/>
          <p:nvPr/>
        </p:nvPicPr>
        <p:blipFill rotWithShape="1">
          <a:blip r:embed="rId11">
            <a:alphaModFix/>
          </a:blip>
          <a:srcRect b="0" l="0" r="0" t="0"/>
          <a:stretch/>
        </p:blipFill>
        <p:spPr>
          <a:xfrm>
            <a:off x="8467" y="614"/>
            <a:ext cx="2714396" cy="1040200"/>
          </a:xfrm>
          <a:prstGeom prst="rect">
            <a:avLst/>
          </a:prstGeom>
          <a:noFill/>
          <a:ln>
            <a:noFill/>
          </a:ln>
        </p:spPr>
      </p:pic>
      <p:pic>
        <p:nvPicPr>
          <p:cNvPr id="192" name="Google Shape;192;p25"/>
          <p:cNvPicPr preferRelativeResize="0"/>
          <p:nvPr/>
        </p:nvPicPr>
        <p:blipFill>
          <a:blip r:embed="rId12">
            <a:alphaModFix/>
          </a:blip>
          <a:stretch>
            <a:fillRect/>
          </a:stretch>
        </p:blipFill>
        <p:spPr>
          <a:xfrm>
            <a:off x="-12" y="6191250"/>
            <a:ext cx="5267325" cy="666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7000">
              <a:schemeClr val="accent1"/>
            </a:gs>
            <a:gs pos="73000">
              <a:srgbClr val="A0BBDB"/>
            </a:gs>
            <a:gs pos="100000">
              <a:srgbClr val="93B3D7"/>
            </a:gs>
          </a:gsLst>
          <a:lin ang="16198662" scaled="0"/>
        </a:gradFill>
      </p:bgPr>
    </p:bg>
    <p:spTree>
      <p:nvGrpSpPr>
        <p:cNvPr id="196" name="Shape 196"/>
        <p:cNvGrpSpPr/>
        <p:nvPr/>
      </p:nvGrpSpPr>
      <p:grpSpPr>
        <a:xfrm>
          <a:off x="0" y="0"/>
          <a:ext cx="0" cy="0"/>
          <a:chOff x="0" y="0"/>
          <a:chExt cx="0" cy="0"/>
        </a:xfrm>
      </p:grpSpPr>
      <p:sp>
        <p:nvSpPr>
          <p:cNvPr id="197" name="Google Shape;197;p26"/>
          <p:cNvSpPr txBox="1"/>
          <p:nvPr>
            <p:ph type="title"/>
          </p:nvPr>
        </p:nvSpPr>
        <p:spPr>
          <a:xfrm>
            <a:off x="3021000" y="154300"/>
            <a:ext cx="9171000" cy="1294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000"/>
              <a:buNone/>
            </a:pPr>
            <a:r>
              <a:rPr b="1" i="1" lang="en-US" sz="4800">
                <a:solidFill>
                  <a:schemeClr val="dk2"/>
                </a:solidFill>
                <a:latin typeface="Arial"/>
                <a:ea typeface="Arial"/>
                <a:cs typeface="Arial"/>
                <a:sym typeface="Arial"/>
              </a:rPr>
              <a:t>       </a:t>
            </a:r>
            <a:r>
              <a:rPr b="1" i="1" lang="en-US" sz="4700">
                <a:solidFill>
                  <a:schemeClr val="dk2"/>
                </a:solidFill>
                <a:latin typeface="Arial"/>
                <a:ea typeface="Arial"/>
                <a:cs typeface="Arial"/>
                <a:sym typeface="Arial"/>
              </a:rPr>
              <a:t>Medal Summary by Nations</a:t>
            </a:r>
            <a:r>
              <a:rPr b="1" i="1" lang="en-US" sz="4800">
                <a:solidFill>
                  <a:schemeClr val="dk2"/>
                </a:solidFill>
                <a:latin typeface="Arial"/>
                <a:ea typeface="Arial"/>
                <a:cs typeface="Arial"/>
                <a:sym typeface="Arial"/>
              </a:rPr>
              <a:t> </a:t>
            </a:r>
            <a:endParaRPr b="1" i="1" sz="4800">
              <a:solidFill>
                <a:schemeClr val="dk2"/>
              </a:solidFill>
              <a:latin typeface="Arial"/>
              <a:ea typeface="Arial"/>
              <a:cs typeface="Arial"/>
              <a:sym typeface="Arial"/>
            </a:endParaRPr>
          </a:p>
        </p:txBody>
      </p:sp>
      <p:pic>
        <p:nvPicPr>
          <p:cNvPr descr="A picture containing outdoor object, orange&#10;&#10;Description automatically generated" id="198" name="Google Shape;198;p26"/>
          <p:cNvPicPr preferRelativeResize="0"/>
          <p:nvPr/>
        </p:nvPicPr>
        <p:blipFill rotWithShape="1">
          <a:blip r:embed="rId3">
            <a:alphaModFix/>
          </a:blip>
          <a:srcRect b="0" l="0" r="0" t="0"/>
          <a:stretch/>
        </p:blipFill>
        <p:spPr>
          <a:xfrm>
            <a:off x="8475" y="625"/>
            <a:ext cx="2714400" cy="1374100"/>
          </a:xfrm>
          <a:prstGeom prst="rect">
            <a:avLst/>
          </a:prstGeom>
          <a:noFill/>
          <a:ln>
            <a:noFill/>
          </a:ln>
        </p:spPr>
      </p:pic>
      <p:pic>
        <p:nvPicPr>
          <p:cNvPr id="199" name="Google Shape;199;p26"/>
          <p:cNvPicPr preferRelativeResize="0"/>
          <p:nvPr/>
        </p:nvPicPr>
        <p:blipFill>
          <a:blip r:embed="rId4">
            <a:alphaModFix/>
          </a:blip>
          <a:stretch>
            <a:fillRect/>
          </a:stretch>
        </p:blipFill>
        <p:spPr>
          <a:xfrm>
            <a:off x="8475" y="1449100"/>
            <a:ext cx="8704401" cy="5408900"/>
          </a:xfrm>
          <a:prstGeom prst="rect">
            <a:avLst/>
          </a:prstGeom>
          <a:noFill/>
          <a:ln>
            <a:noFill/>
          </a:ln>
        </p:spPr>
      </p:pic>
      <p:pic>
        <p:nvPicPr>
          <p:cNvPr id="200" name="Google Shape;200;p26"/>
          <p:cNvPicPr preferRelativeResize="0"/>
          <p:nvPr/>
        </p:nvPicPr>
        <p:blipFill>
          <a:blip r:embed="rId5">
            <a:alphaModFix/>
          </a:blip>
          <a:stretch>
            <a:fillRect/>
          </a:stretch>
        </p:blipFill>
        <p:spPr>
          <a:xfrm>
            <a:off x="1734750" y="3713913"/>
            <a:ext cx="10186825" cy="3211675"/>
          </a:xfrm>
          <a:prstGeom prst="rect">
            <a:avLst/>
          </a:prstGeom>
          <a:noFill/>
          <a:ln>
            <a:noFill/>
          </a:ln>
        </p:spPr>
      </p:pic>
      <p:pic>
        <p:nvPicPr>
          <p:cNvPr id="201" name="Google Shape;201;p26"/>
          <p:cNvPicPr preferRelativeResize="0"/>
          <p:nvPr/>
        </p:nvPicPr>
        <p:blipFill>
          <a:blip r:embed="rId6">
            <a:alphaModFix/>
          </a:blip>
          <a:stretch>
            <a:fillRect/>
          </a:stretch>
        </p:blipFill>
        <p:spPr>
          <a:xfrm>
            <a:off x="9679925" y="1851325"/>
            <a:ext cx="1421862" cy="962025"/>
          </a:xfrm>
          <a:prstGeom prst="rect">
            <a:avLst/>
          </a:prstGeom>
          <a:noFill/>
          <a:ln>
            <a:noFill/>
          </a:ln>
        </p:spPr>
      </p:pic>
      <p:pic>
        <p:nvPicPr>
          <p:cNvPr id="202" name="Google Shape;202;p26"/>
          <p:cNvPicPr preferRelativeResize="0"/>
          <p:nvPr/>
        </p:nvPicPr>
        <p:blipFill rotWithShape="1">
          <a:blip r:embed="rId7">
            <a:alphaModFix/>
          </a:blip>
          <a:srcRect b="0" l="0" r="0" t="0"/>
          <a:stretch/>
        </p:blipFill>
        <p:spPr>
          <a:xfrm>
            <a:off x="7071350" y="5106113"/>
            <a:ext cx="4705350" cy="962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7000">
              <a:schemeClr val="accent1"/>
            </a:gs>
            <a:gs pos="73000">
              <a:srgbClr val="A0BBDB"/>
            </a:gs>
            <a:gs pos="100000">
              <a:srgbClr val="93B3D7"/>
            </a:gs>
          </a:gsLst>
          <a:lin ang="16198662" scaled="0"/>
        </a:gradFill>
      </p:bgPr>
    </p:bg>
    <p:spTree>
      <p:nvGrpSpPr>
        <p:cNvPr id="206" name="Shape 206"/>
        <p:cNvGrpSpPr/>
        <p:nvPr/>
      </p:nvGrpSpPr>
      <p:grpSpPr>
        <a:xfrm>
          <a:off x="0" y="0"/>
          <a:ext cx="0" cy="0"/>
          <a:chOff x="0" y="0"/>
          <a:chExt cx="0" cy="0"/>
        </a:xfrm>
      </p:grpSpPr>
      <p:sp>
        <p:nvSpPr>
          <p:cNvPr id="207" name="Google Shape;207;p5"/>
          <p:cNvSpPr txBox="1"/>
          <p:nvPr>
            <p:ph type="title"/>
          </p:nvPr>
        </p:nvSpPr>
        <p:spPr>
          <a:xfrm>
            <a:off x="3364700" y="407600"/>
            <a:ext cx="8610600" cy="1040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Century Gothic"/>
              <a:buNone/>
            </a:pPr>
            <a:r>
              <a:rPr b="1" i="1" lang="en-US" sz="4800">
                <a:solidFill>
                  <a:schemeClr val="dk2"/>
                </a:solidFill>
                <a:latin typeface="Arial"/>
                <a:ea typeface="Arial"/>
                <a:cs typeface="Arial"/>
                <a:sym typeface="Arial"/>
              </a:rPr>
              <a:t>Data Web Scraping - Skating</a:t>
            </a:r>
            <a:endParaRPr b="1" i="1" sz="4800">
              <a:solidFill>
                <a:schemeClr val="dk2"/>
              </a:solidFill>
              <a:latin typeface="Arial"/>
              <a:ea typeface="Arial"/>
              <a:cs typeface="Arial"/>
              <a:sym typeface="Arial"/>
            </a:endParaRPr>
          </a:p>
        </p:txBody>
      </p:sp>
      <p:pic>
        <p:nvPicPr>
          <p:cNvPr id="208" name="Google Shape;208;p5"/>
          <p:cNvPicPr preferRelativeResize="0"/>
          <p:nvPr/>
        </p:nvPicPr>
        <p:blipFill rotWithShape="1">
          <a:blip r:embed="rId3">
            <a:alphaModFix/>
          </a:blip>
          <a:srcRect b="0" l="0" r="0" t="0"/>
          <a:stretch/>
        </p:blipFill>
        <p:spPr>
          <a:xfrm>
            <a:off x="216694" y="4116399"/>
            <a:ext cx="6031706" cy="2514600"/>
          </a:xfrm>
          <a:prstGeom prst="rect">
            <a:avLst/>
          </a:prstGeom>
          <a:noFill/>
          <a:ln>
            <a:noFill/>
          </a:ln>
        </p:spPr>
      </p:pic>
      <p:pic>
        <p:nvPicPr>
          <p:cNvPr id="209" name="Google Shape;209;p5"/>
          <p:cNvPicPr preferRelativeResize="0"/>
          <p:nvPr/>
        </p:nvPicPr>
        <p:blipFill rotWithShape="1">
          <a:blip r:embed="rId4">
            <a:alphaModFix/>
          </a:blip>
          <a:srcRect b="0" l="0" r="0" t="0"/>
          <a:stretch/>
        </p:blipFill>
        <p:spPr>
          <a:xfrm>
            <a:off x="223838" y="1447800"/>
            <a:ext cx="6031706" cy="2514600"/>
          </a:xfrm>
          <a:prstGeom prst="rect">
            <a:avLst/>
          </a:prstGeom>
          <a:noFill/>
          <a:ln>
            <a:noFill/>
          </a:ln>
        </p:spPr>
      </p:pic>
      <p:pic>
        <p:nvPicPr>
          <p:cNvPr id="210" name="Google Shape;210;p5"/>
          <p:cNvPicPr preferRelativeResize="0"/>
          <p:nvPr/>
        </p:nvPicPr>
        <p:blipFill rotWithShape="1">
          <a:blip r:embed="rId5">
            <a:alphaModFix/>
          </a:blip>
          <a:srcRect b="0" l="0" r="0" t="0"/>
          <a:stretch/>
        </p:blipFill>
        <p:spPr>
          <a:xfrm>
            <a:off x="6336506" y="3435288"/>
            <a:ext cx="5638800" cy="1457325"/>
          </a:xfrm>
          <a:prstGeom prst="rect">
            <a:avLst/>
          </a:prstGeom>
          <a:noFill/>
          <a:ln>
            <a:noFill/>
          </a:ln>
        </p:spPr>
      </p:pic>
      <p:pic>
        <p:nvPicPr>
          <p:cNvPr id="211" name="Google Shape;211;p5"/>
          <p:cNvPicPr preferRelativeResize="0"/>
          <p:nvPr/>
        </p:nvPicPr>
        <p:blipFill rotWithShape="1">
          <a:blip r:embed="rId6">
            <a:alphaModFix/>
          </a:blip>
          <a:srcRect b="0" l="0" r="0" t="0"/>
          <a:stretch/>
        </p:blipFill>
        <p:spPr>
          <a:xfrm>
            <a:off x="6374606" y="4964113"/>
            <a:ext cx="5562600" cy="1666875"/>
          </a:xfrm>
          <a:prstGeom prst="rect">
            <a:avLst/>
          </a:prstGeom>
          <a:noFill/>
          <a:ln>
            <a:noFill/>
          </a:ln>
        </p:spPr>
      </p:pic>
      <p:pic>
        <p:nvPicPr>
          <p:cNvPr descr="A picture containing outdoor object, orange&#10;&#10;Description automatically generated" id="212" name="Google Shape;212;p5"/>
          <p:cNvPicPr preferRelativeResize="0"/>
          <p:nvPr/>
        </p:nvPicPr>
        <p:blipFill rotWithShape="1">
          <a:blip r:embed="rId7">
            <a:alphaModFix/>
          </a:blip>
          <a:srcRect b="0" l="0" r="0" t="0"/>
          <a:stretch/>
        </p:blipFill>
        <p:spPr>
          <a:xfrm>
            <a:off x="0" y="26600"/>
            <a:ext cx="2714395" cy="1040200"/>
          </a:xfrm>
          <a:prstGeom prst="rect">
            <a:avLst/>
          </a:prstGeom>
          <a:noFill/>
          <a:ln>
            <a:noFill/>
          </a:ln>
        </p:spPr>
      </p:pic>
      <p:pic>
        <p:nvPicPr>
          <p:cNvPr id="213" name="Google Shape;213;p5"/>
          <p:cNvPicPr preferRelativeResize="0"/>
          <p:nvPr/>
        </p:nvPicPr>
        <p:blipFill>
          <a:blip r:embed="rId8">
            <a:alphaModFix/>
          </a:blip>
          <a:stretch>
            <a:fillRect/>
          </a:stretch>
        </p:blipFill>
        <p:spPr>
          <a:xfrm>
            <a:off x="7196700" y="1447050"/>
            <a:ext cx="3614125" cy="19167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B9DA"/>
            </a:gs>
            <a:gs pos="84000">
              <a:srgbClr val="5483BE"/>
            </a:gs>
            <a:gs pos="100000">
              <a:srgbClr val="93B3D7"/>
            </a:gs>
          </a:gsLst>
          <a:lin ang="16200000" scaled="0"/>
        </a:gradFill>
      </p:bgPr>
    </p:bg>
    <p:spTree>
      <p:nvGrpSpPr>
        <p:cNvPr id="217" name="Shape 217"/>
        <p:cNvGrpSpPr/>
        <p:nvPr/>
      </p:nvGrpSpPr>
      <p:grpSpPr>
        <a:xfrm>
          <a:off x="0" y="0"/>
          <a:ext cx="0" cy="0"/>
          <a:chOff x="0" y="0"/>
          <a:chExt cx="0" cy="0"/>
        </a:xfrm>
      </p:grpSpPr>
      <p:sp>
        <p:nvSpPr>
          <p:cNvPr id="218" name="Google Shape;218;p4"/>
          <p:cNvSpPr txBox="1"/>
          <p:nvPr>
            <p:ph type="title"/>
          </p:nvPr>
        </p:nvSpPr>
        <p:spPr>
          <a:xfrm>
            <a:off x="3638688" y="340578"/>
            <a:ext cx="86106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000"/>
              <a:buNone/>
            </a:pPr>
            <a:r>
              <a:rPr b="1" i="1" lang="en-US">
                <a:solidFill>
                  <a:schemeClr val="dk2"/>
                </a:solidFill>
                <a:latin typeface="Arial"/>
                <a:ea typeface="Arial"/>
                <a:cs typeface="Arial"/>
                <a:sym typeface="Arial"/>
              </a:rPr>
              <a:t>   Data Web Scraping - Swimming</a:t>
            </a:r>
            <a:endParaRPr b="1" i="1">
              <a:solidFill>
                <a:schemeClr val="dk2"/>
              </a:solidFill>
              <a:latin typeface="Arial"/>
              <a:ea typeface="Arial"/>
              <a:cs typeface="Arial"/>
              <a:sym typeface="Arial"/>
            </a:endParaRPr>
          </a:p>
        </p:txBody>
      </p:sp>
      <p:pic>
        <p:nvPicPr>
          <p:cNvPr descr="A picture containing outdoor object, orange&#10;&#10;Description automatically generated" id="219" name="Google Shape;219;p4"/>
          <p:cNvPicPr preferRelativeResize="0"/>
          <p:nvPr/>
        </p:nvPicPr>
        <p:blipFill rotWithShape="1">
          <a:blip r:embed="rId3">
            <a:alphaModFix/>
          </a:blip>
          <a:srcRect b="0" l="0" r="0" t="0"/>
          <a:stretch/>
        </p:blipFill>
        <p:spPr>
          <a:xfrm>
            <a:off x="0" y="8467"/>
            <a:ext cx="2714396" cy="1192600"/>
          </a:xfrm>
          <a:prstGeom prst="rect">
            <a:avLst/>
          </a:prstGeom>
          <a:noFill/>
          <a:ln>
            <a:noFill/>
          </a:ln>
        </p:spPr>
      </p:pic>
      <p:graphicFrame>
        <p:nvGraphicFramePr>
          <p:cNvPr id="220" name="Google Shape;220;p4"/>
          <p:cNvGraphicFramePr/>
          <p:nvPr/>
        </p:nvGraphicFramePr>
        <p:xfrm>
          <a:off x="10042725" y="1295397"/>
          <a:ext cx="3000000" cy="3000000"/>
        </p:xfrm>
        <a:graphic>
          <a:graphicData uri="http://schemas.openxmlformats.org/drawingml/2006/table">
            <a:tbl>
              <a:tblPr>
                <a:noFill/>
                <a:tableStyleId>{3D6134A6-55E7-443B-A2FD-4FD3EE0EF178}</a:tableStyleId>
              </a:tblPr>
              <a:tblGrid>
                <a:gridCol w="2140800"/>
              </a:tblGrid>
              <a:tr h="509725">
                <a:tc>
                  <a:txBody>
                    <a:bodyPr/>
                    <a:lstStyle/>
                    <a:p>
                      <a:pPr indent="0" lvl="0" marL="0" marR="0" rtl="0" algn="ctr">
                        <a:lnSpc>
                          <a:spcPct val="100000"/>
                        </a:lnSpc>
                        <a:spcBef>
                          <a:spcPts val="0"/>
                        </a:spcBef>
                        <a:spcAft>
                          <a:spcPts val="0"/>
                        </a:spcAft>
                        <a:buNone/>
                      </a:pPr>
                      <a:r>
                        <a:rPr b="1" lang="en-US" sz="1200" u="none" cap="none" strike="noStrike"/>
                        <a:t>Men / Women Swimming Events</a:t>
                      </a:r>
                      <a:endParaRPr b="1" i="0" sz="1200" u="none" cap="none" strike="noStrike">
                        <a:solidFill>
                          <a:srgbClr val="000000"/>
                        </a:solidFill>
                        <a:latin typeface="Calibri"/>
                        <a:ea typeface="Calibri"/>
                        <a:cs typeface="Calibri"/>
                        <a:sym typeface="Calibri"/>
                      </a:endParaRPr>
                    </a:p>
                  </a:txBody>
                  <a:tcPr marT="9525" marB="0" marR="9525" marL="9525" anchor="b"/>
                </a:tc>
              </a:tr>
              <a:tr h="317850">
                <a:tc>
                  <a:txBody>
                    <a:bodyPr/>
                    <a:lstStyle/>
                    <a:p>
                      <a:pPr indent="0" lvl="0" marL="0" marR="0" rtl="0" algn="ctr">
                        <a:lnSpc>
                          <a:spcPct val="100000"/>
                        </a:lnSpc>
                        <a:spcBef>
                          <a:spcPts val="0"/>
                        </a:spcBef>
                        <a:spcAft>
                          <a:spcPts val="0"/>
                        </a:spcAft>
                        <a:buNone/>
                      </a:pPr>
                      <a:r>
                        <a:rPr lang="en-US" sz="1200" u="none" cap="none" strike="noStrike"/>
                        <a:t>50-meter freestyle</a:t>
                      </a:r>
                      <a:endParaRPr b="0" i="0" sz="1200" u="none" cap="none" strike="noStrike">
                        <a:solidFill>
                          <a:srgbClr val="000000"/>
                        </a:solidFill>
                        <a:latin typeface="Calibri"/>
                        <a:ea typeface="Calibri"/>
                        <a:cs typeface="Calibri"/>
                        <a:sym typeface="Calibri"/>
                      </a:endParaRPr>
                    </a:p>
                  </a:txBody>
                  <a:tcPr marT="9525" marB="0" marR="9525" marL="9525" anchor="b"/>
                </a:tc>
              </a:tr>
              <a:tr h="317850">
                <a:tc>
                  <a:txBody>
                    <a:bodyPr/>
                    <a:lstStyle/>
                    <a:p>
                      <a:pPr indent="0" lvl="0" marL="0" marR="0" rtl="0" algn="ctr">
                        <a:lnSpc>
                          <a:spcPct val="100000"/>
                        </a:lnSpc>
                        <a:spcBef>
                          <a:spcPts val="0"/>
                        </a:spcBef>
                        <a:spcAft>
                          <a:spcPts val="0"/>
                        </a:spcAft>
                        <a:buNone/>
                      </a:pPr>
                      <a:r>
                        <a:rPr lang="en-US" sz="1200" u="none" cap="none" strike="noStrike"/>
                        <a:t>100-meter freestyle</a:t>
                      </a:r>
                      <a:endParaRPr b="0" i="0" sz="1200" u="none" cap="none" strike="noStrike">
                        <a:solidFill>
                          <a:srgbClr val="000000"/>
                        </a:solidFill>
                        <a:latin typeface="Calibri"/>
                        <a:ea typeface="Calibri"/>
                        <a:cs typeface="Calibri"/>
                        <a:sym typeface="Calibri"/>
                      </a:endParaRPr>
                    </a:p>
                  </a:txBody>
                  <a:tcPr marT="9525" marB="0" marR="9525" marL="9525" anchor="b"/>
                </a:tc>
              </a:tr>
              <a:tr h="317850">
                <a:tc>
                  <a:txBody>
                    <a:bodyPr/>
                    <a:lstStyle/>
                    <a:p>
                      <a:pPr indent="0" lvl="0" marL="0" marR="0" rtl="0" algn="ctr">
                        <a:lnSpc>
                          <a:spcPct val="100000"/>
                        </a:lnSpc>
                        <a:spcBef>
                          <a:spcPts val="0"/>
                        </a:spcBef>
                        <a:spcAft>
                          <a:spcPts val="0"/>
                        </a:spcAft>
                        <a:buNone/>
                      </a:pPr>
                      <a:r>
                        <a:rPr lang="en-US" sz="1200" u="none" cap="none" strike="noStrike"/>
                        <a:t>200-meter freestyle</a:t>
                      </a:r>
                      <a:endParaRPr b="0" i="0" sz="1200" u="none" cap="none" strike="noStrike">
                        <a:solidFill>
                          <a:srgbClr val="000000"/>
                        </a:solidFill>
                        <a:latin typeface="Calibri"/>
                        <a:ea typeface="Calibri"/>
                        <a:cs typeface="Calibri"/>
                        <a:sym typeface="Calibri"/>
                      </a:endParaRPr>
                    </a:p>
                  </a:txBody>
                  <a:tcPr marT="9525" marB="0" marR="9525" marL="9525" anchor="b"/>
                </a:tc>
              </a:tr>
              <a:tr h="317850">
                <a:tc>
                  <a:txBody>
                    <a:bodyPr/>
                    <a:lstStyle/>
                    <a:p>
                      <a:pPr indent="0" lvl="0" marL="0" marR="0" rtl="0" algn="ctr">
                        <a:lnSpc>
                          <a:spcPct val="100000"/>
                        </a:lnSpc>
                        <a:spcBef>
                          <a:spcPts val="0"/>
                        </a:spcBef>
                        <a:spcAft>
                          <a:spcPts val="0"/>
                        </a:spcAft>
                        <a:buNone/>
                      </a:pPr>
                      <a:r>
                        <a:rPr lang="en-US" sz="1200" u="none" cap="none" strike="noStrike"/>
                        <a:t>400-metre freestyle</a:t>
                      </a:r>
                      <a:endParaRPr b="0" i="0" sz="1200" u="none" cap="none" strike="noStrike">
                        <a:solidFill>
                          <a:srgbClr val="000000"/>
                        </a:solidFill>
                        <a:latin typeface="Calibri"/>
                        <a:ea typeface="Calibri"/>
                        <a:cs typeface="Calibri"/>
                        <a:sym typeface="Calibri"/>
                      </a:endParaRPr>
                    </a:p>
                  </a:txBody>
                  <a:tcPr marT="9525" marB="0" marR="9525" marL="9525" anchor="b"/>
                </a:tc>
              </a:tr>
              <a:tr h="317850">
                <a:tc>
                  <a:txBody>
                    <a:bodyPr/>
                    <a:lstStyle/>
                    <a:p>
                      <a:pPr indent="0" lvl="0" marL="0" marR="0" rtl="0" algn="ctr">
                        <a:lnSpc>
                          <a:spcPct val="100000"/>
                        </a:lnSpc>
                        <a:spcBef>
                          <a:spcPts val="0"/>
                        </a:spcBef>
                        <a:spcAft>
                          <a:spcPts val="0"/>
                        </a:spcAft>
                        <a:buNone/>
                      </a:pPr>
                      <a:r>
                        <a:rPr lang="en-US" sz="1200" u="none" cap="none" strike="noStrike"/>
                        <a:t>100-metre backstroke</a:t>
                      </a:r>
                      <a:endParaRPr b="0" i="0" sz="1200" u="none" cap="none" strike="noStrike">
                        <a:solidFill>
                          <a:srgbClr val="000000"/>
                        </a:solidFill>
                        <a:latin typeface="Calibri"/>
                        <a:ea typeface="Calibri"/>
                        <a:cs typeface="Calibri"/>
                        <a:sym typeface="Calibri"/>
                      </a:endParaRPr>
                    </a:p>
                  </a:txBody>
                  <a:tcPr marT="9525" marB="0" marR="9525" marL="9525" anchor="b"/>
                </a:tc>
              </a:tr>
              <a:tr h="317850">
                <a:tc>
                  <a:txBody>
                    <a:bodyPr/>
                    <a:lstStyle/>
                    <a:p>
                      <a:pPr indent="0" lvl="0" marL="0" marR="0" rtl="0" algn="ctr">
                        <a:lnSpc>
                          <a:spcPct val="100000"/>
                        </a:lnSpc>
                        <a:spcBef>
                          <a:spcPts val="0"/>
                        </a:spcBef>
                        <a:spcAft>
                          <a:spcPts val="0"/>
                        </a:spcAft>
                        <a:buNone/>
                      </a:pPr>
                      <a:r>
                        <a:rPr lang="en-US" sz="1200" u="none" cap="none" strike="noStrike"/>
                        <a:t>100-metre breaststroke</a:t>
                      </a:r>
                      <a:endParaRPr b="0" i="0" sz="1200" u="none" cap="none" strike="noStrike">
                        <a:solidFill>
                          <a:srgbClr val="000000"/>
                        </a:solidFill>
                        <a:latin typeface="Calibri"/>
                        <a:ea typeface="Calibri"/>
                        <a:cs typeface="Calibri"/>
                        <a:sym typeface="Calibri"/>
                      </a:endParaRPr>
                    </a:p>
                  </a:txBody>
                  <a:tcPr marT="9525" marB="0" marR="9525" marL="9525" anchor="b"/>
                </a:tc>
              </a:tr>
              <a:tr h="317850">
                <a:tc>
                  <a:txBody>
                    <a:bodyPr/>
                    <a:lstStyle/>
                    <a:p>
                      <a:pPr indent="0" lvl="0" marL="0" marR="0" rtl="0" algn="ctr">
                        <a:lnSpc>
                          <a:spcPct val="100000"/>
                        </a:lnSpc>
                        <a:spcBef>
                          <a:spcPts val="0"/>
                        </a:spcBef>
                        <a:spcAft>
                          <a:spcPts val="0"/>
                        </a:spcAft>
                        <a:buNone/>
                      </a:pPr>
                      <a:r>
                        <a:rPr lang="en-US" sz="1200" u="none" cap="none" strike="noStrike"/>
                        <a:t>100-metre butterfly</a:t>
                      </a:r>
                      <a:endParaRPr b="0" i="0" sz="1200" u="none" cap="none" strike="noStrike">
                        <a:solidFill>
                          <a:srgbClr val="000000"/>
                        </a:solidFill>
                        <a:latin typeface="Calibri"/>
                        <a:ea typeface="Calibri"/>
                        <a:cs typeface="Calibri"/>
                        <a:sym typeface="Calibri"/>
                      </a:endParaRPr>
                    </a:p>
                  </a:txBody>
                  <a:tcPr marT="9525" marB="0" marR="9525" marL="9525" anchor="b"/>
                </a:tc>
              </a:tr>
            </a:tbl>
          </a:graphicData>
        </a:graphic>
      </p:graphicFrame>
      <p:pic>
        <p:nvPicPr>
          <p:cNvPr descr="Chart&#10;&#10;Description automatically generated" id="221" name="Google Shape;221;p4"/>
          <p:cNvPicPr preferRelativeResize="0"/>
          <p:nvPr/>
        </p:nvPicPr>
        <p:blipFill rotWithShape="1">
          <a:blip r:embed="rId4">
            <a:alphaModFix/>
          </a:blip>
          <a:srcRect b="0" l="0" r="0" t="0"/>
          <a:stretch/>
        </p:blipFill>
        <p:spPr>
          <a:xfrm>
            <a:off x="8467" y="1248233"/>
            <a:ext cx="5325533" cy="2819400"/>
          </a:xfrm>
          <a:prstGeom prst="rect">
            <a:avLst/>
          </a:prstGeom>
          <a:noFill/>
          <a:ln>
            <a:noFill/>
          </a:ln>
        </p:spPr>
      </p:pic>
      <p:pic>
        <p:nvPicPr>
          <p:cNvPr descr="Table&#10;&#10;Description automatically generated" id="222" name="Google Shape;222;p4"/>
          <p:cNvPicPr preferRelativeResize="0"/>
          <p:nvPr/>
        </p:nvPicPr>
        <p:blipFill rotWithShape="1">
          <a:blip r:embed="rId5">
            <a:alphaModFix/>
          </a:blip>
          <a:srcRect b="0" l="0" r="0" t="0"/>
          <a:stretch/>
        </p:blipFill>
        <p:spPr>
          <a:xfrm>
            <a:off x="8229325" y="4105300"/>
            <a:ext cx="3954200" cy="2681800"/>
          </a:xfrm>
          <a:prstGeom prst="rect">
            <a:avLst/>
          </a:prstGeom>
          <a:noFill/>
          <a:ln>
            <a:noFill/>
          </a:ln>
        </p:spPr>
      </p:pic>
      <p:pic>
        <p:nvPicPr>
          <p:cNvPr id="223" name="Google Shape;223;p4"/>
          <p:cNvPicPr preferRelativeResize="0"/>
          <p:nvPr/>
        </p:nvPicPr>
        <p:blipFill>
          <a:blip r:embed="rId6">
            <a:alphaModFix/>
          </a:blip>
          <a:stretch>
            <a:fillRect/>
          </a:stretch>
        </p:blipFill>
        <p:spPr>
          <a:xfrm>
            <a:off x="5446325" y="1248225"/>
            <a:ext cx="4484074" cy="2800650"/>
          </a:xfrm>
          <a:prstGeom prst="rect">
            <a:avLst/>
          </a:prstGeom>
          <a:noFill/>
          <a:ln>
            <a:noFill/>
          </a:ln>
        </p:spPr>
      </p:pic>
      <p:pic>
        <p:nvPicPr>
          <p:cNvPr id="224" name="Google Shape;224;p4"/>
          <p:cNvPicPr preferRelativeResize="0"/>
          <p:nvPr/>
        </p:nvPicPr>
        <p:blipFill>
          <a:blip r:embed="rId7">
            <a:alphaModFix/>
          </a:blip>
          <a:stretch>
            <a:fillRect/>
          </a:stretch>
        </p:blipFill>
        <p:spPr>
          <a:xfrm>
            <a:off x="3598950" y="4078850"/>
            <a:ext cx="4546325" cy="2734675"/>
          </a:xfrm>
          <a:prstGeom prst="rect">
            <a:avLst/>
          </a:prstGeom>
          <a:noFill/>
          <a:ln>
            <a:noFill/>
          </a:ln>
        </p:spPr>
      </p:pic>
      <p:pic>
        <p:nvPicPr>
          <p:cNvPr id="225" name="Google Shape;225;p4"/>
          <p:cNvPicPr preferRelativeResize="0"/>
          <p:nvPr/>
        </p:nvPicPr>
        <p:blipFill>
          <a:blip r:embed="rId8">
            <a:alphaModFix/>
          </a:blip>
          <a:stretch>
            <a:fillRect/>
          </a:stretch>
        </p:blipFill>
        <p:spPr>
          <a:xfrm>
            <a:off x="-36725" y="4078850"/>
            <a:ext cx="3588024" cy="2681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7000">
              <a:schemeClr val="accent1"/>
            </a:gs>
            <a:gs pos="73000">
              <a:srgbClr val="A0BBDB"/>
            </a:gs>
            <a:gs pos="100000">
              <a:srgbClr val="93B3D7"/>
            </a:gs>
          </a:gsLst>
          <a:lin ang="16198662" scaled="0"/>
        </a:gradFill>
      </p:bgPr>
    </p:bg>
    <p:spTree>
      <p:nvGrpSpPr>
        <p:cNvPr id="229" name="Shape 229"/>
        <p:cNvGrpSpPr/>
        <p:nvPr/>
      </p:nvGrpSpPr>
      <p:grpSpPr>
        <a:xfrm>
          <a:off x="0" y="0"/>
          <a:ext cx="0" cy="0"/>
          <a:chOff x="0" y="0"/>
          <a:chExt cx="0" cy="0"/>
        </a:xfrm>
      </p:grpSpPr>
      <p:sp>
        <p:nvSpPr>
          <p:cNvPr id="230" name="Google Shape;230;p27"/>
          <p:cNvSpPr txBox="1"/>
          <p:nvPr>
            <p:ph type="title"/>
          </p:nvPr>
        </p:nvSpPr>
        <p:spPr>
          <a:xfrm>
            <a:off x="3278938" y="478275"/>
            <a:ext cx="9372600" cy="990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i="1" lang="en-US" sz="3100">
                <a:solidFill>
                  <a:schemeClr val="dk2"/>
                </a:solidFill>
                <a:latin typeface="Arial"/>
                <a:ea typeface="Arial"/>
                <a:cs typeface="Arial"/>
                <a:sym typeface="Arial"/>
              </a:rPr>
              <a:t>    </a:t>
            </a:r>
            <a:r>
              <a:rPr b="1" i="1" lang="en-US" sz="3100">
                <a:solidFill>
                  <a:schemeClr val="dk2"/>
                </a:solidFill>
                <a:latin typeface="Arial"/>
                <a:ea typeface="Arial"/>
                <a:cs typeface="Arial"/>
                <a:sym typeface="Arial"/>
              </a:rPr>
              <a:t>Male vs Female Participation Over Time</a:t>
            </a:r>
            <a:endParaRPr b="1" i="1" sz="3100">
              <a:solidFill>
                <a:schemeClr val="dk2"/>
              </a:solidFill>
              <a:latin typeface="Arial"/>
              <a:ea typeface="Arial"/>
              <a:cs typeface="Arial"/>
              <a:sym typeface="Arial"/>
            </a:endParaRPr>
          </a:p>
        </p:txBody>
      </p:sp>
      <p:sp>
        <p:nvSpPr>
          <p:cNvPr id="231" name="Google Shape;231;p27"/>
          <p:cNvSpPr txBox="1"/>
          <p:nvPr>
            <p:ph idx="1" type="body"/>
          </p:nvPr>
        </p:nvSpPr>
        <p:spPr>
          <a:xfrm>
            <a:off x="304800" y="2323200"/>
            <a:ext cx="8815500" cy="3462000"/>
          </a:xfrm>
          <a:prstGeom prst="rect">
            <a:avLst/>
          </a:prstGeom>
          <a:noFill/>
          <a:ln>
            <a:noFill/>
          </a:ln>
        </p:spPr>
        <p:txBody>
          <a:bodyPr anchorCtr="0" anchor="t" bIns="45700" lIns="91425" spcFirstLastPara="1" rIns="91425" wrap="square" tIns="45700">
            <a:normAutofit/>
          </a:bodyPr>
          <a:lstStyle/>
          <a:p>
            <a:pPr indent="-228600" lvl="0" marL="9144000" rtl="0" algn="just">
              <a:spcBef>
                <a:spcPts val="1000"/>
              </a:spcBef>
              <a:spcAft>
                <a:spcPts val="0"/>
              </a:spcAft>
              <a:buClr>
                <a:schemeClr val="dk1"/>
              </a:buClr>
              <a:buSzPts val="1100"/>
              <a:buNone/>
            </a:pPr>
            <a:r>
              <a:t/>
            </a:r>
            <a:endParaRPr sz="1100"/>
          </a:p>
          <a:p>
            <a:pPr indent="-228600" lvl="0" marL="9144000" rtl="0" algn="just">
              <a:spcBef>
                <a:spcPts val="1000"/>
              </a:spcBef>
              <a:spcAft>
                <a:spcPts val="0"/>
              </a:spcAft>
              <a:buClr>
                <a:schemeClr val="dk1"/>
              </a:buClr>
              <a:buSzPts val="1100"/>
              <a:buNone/>
            </a:pPr>
            <a:r>
              <a:t/>
            </a:r>
            <a:endParaRPr sz="1100"/>
          </a:p>
          <a:p>
            <a:pPr indent="-228600" lvl="0" marL="9144000" rtl="0" algn="just">
              <a:spcBef>
                <a:spcPts val="1000"/>
              </a:spcBef>
              <a:spcAft>
                <a:spcPts val="0"/>
              </a:spcAft>
              <a:buClr>
                <a:schemeClr val="dk1"/>
              </a:buClr>
              <a:buSzPts val="1100"/>
              <a:buNone/>
            </a:pPr>
            <a:r>
              <a:t/>
            </a:r>
            <a:endParaRPr sz="1100"/>
          </a:p>
          <a:p>
            <a:pPr indent="-228600" lvl="0" marL="9144000" rtl="0" algn="l">
              <a:spcBef>
                <a:spcPts val="1000"/>
              </a:spcBef>
              <a:spcAft>
                <a:spcPts val="0"/>
              </a:spcAft>
              <a:buClr>
                <a:schemeClr val="dk1"/>
              </a:buClr>
              <a:buSzPts val="1100"/>
              <a:buNone/>
            </a:pPr>
            <a:r>
              <a:t/>
            </a:r>
            <a:endParaRPr sz="1100"/>
          </a:p>
        </p:txBody>
      </p:sp>
      <p:pic>
        <p:nvPicPr>
          <p:cNvPr descr="A picture containing outdoor object, orange&#10;&#10;Description automatically generated" id="232" name="Google Shape;232;p27"/>
          <p:cNvPicPr preferRelativeResize="0"/>
          <p:nvPr/>
        </p:nvPicPr>
        <p:blipFill rotWithShape="1">
          <a:blip r:embed="rId3">
            <a:alphaModFix/>
          </a:blip>
          <a:srcRect b="0" l="0" r="0" t="0"/>
          <a:stretch/>
        </p:blipFill>
        <p:spPr>
          <a:xfrm>
            <a:off x="8467" y="614"/>
            <a:ext cx="2714396" cy="1040200"/>
          </a:xfrm>
          <a:prstGeom prst="rect">
            <a:avLst/>
          </a:prstGeom>
          <a:noFill/>
          <a:ln>
            <a:noFill/>
          </a:ln>
        </p:spPr>
      </p:pic>
      <p:pic>
        <p:nvPicPr>
          <p:cNvPr descr="Chart, line chart&#10;&#10;Description automatically generated" id="233" name="Google Shape;233;p27"/>
          <p:cNvPicPr preferRelativeResize="0"/>
          <p:nvPr/>
        </p:nvPicPr>
        <p:blipFill rotWithShape="1">
          <a:blip r:embed="rId4">
            <a:alphaModFix/>
          </a:blip>
          <a:srcRect b="0" l="0" r="0" t="0"/>
          <a:stretch/>
        </p:blipFill>
        <p:spPr>
          <a:xfrm>
            <a:off x="132325" y="1743100"/>
            <a:ext cx="8550649" cy="3856925"/>
          </a:xfrm>
          <a:prstGeom prst="rect">
            <a:avLst/>
          </a:prstGeom>
          <a:noFill/>
          <a:ln>
            <a:noFill/>
          </a:ln>
        </p:spPr>
      </p:pic>
      <p:pic>
        <p:nvPicPr>
          <p:cNvPr id="234" name="Google Shape;234;p27"/>
          <p:cNvPicPr preferRelativeResize="0"/>
          <p:nvPr/>
        </p:nvPicPr>
        <p:blipFill>
          <a:blip r:embed="rId5">
            <a:alphaModFix/>
          </a:blip>
          <a:stretch>
            <a:fillRect/>
          </a:stretch>
        </p:blipFill>
        <p:spPr>
          <a:xfrm>
            <a:off x="132325" y="5785200"/>
            <a:ext cx="8601375" cy="1009650"/>
          </a:xfrm>
          <a:prstGeom prst="rect">
            <a:avLst/>
          </a:prstGeom>
          <a:noFill/>
          <a:ln>
            <a:noFill/>
          </a:ln>
        </p:spPr>
      </p:pic>
      <p:sp>
        <p:nvSpPr>
          <p:cNvPr id="235" name="Google Shape;235;p27"/>
          <p:cNvSpPr txBox="1"/>
          <p:nvPr/>
        </p:nvSpPr>
        <p:spPr>
          <a:xfrm>
            <a:off x="8682975" y="1743100"/>
            <a:ext cx="3427800" cy="4833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rPr>
              <a:t>Data Tidy Focus : From Kaggle</a:t>
            </a:r>
            <a:endParaRPr b="1" i="0" sz="1400" u="none" cap="none" strike="noStrike">
              <a:solidFill>
                <a:schemeClr val="lt1"/>
              </a:solidFill>
            </a:endParaRPr>
          </a:p>
          <a:p>
            <a:pPr indent="0" lvl="0" marL="0" marR="0" rtl="0" algn="l">
              <a:lnSpc>
                <a:spcPct val="100000"/>
              </a:lnSpc>
              <a:spcBef>
                <a:spcPts val="0"/>
              </a:spcBef>
              <a:spcAft>
                <a:spcPts val="0"/>
              </a:spcAft>
              <a:buNone/>
            </a:pPr>
            <a:r>
              <a:t/>
            </a:r>
            <a:endParaRPr>
              <a:solidFill>
                <a:schemeClr val="lt1"/>
              </a:solidFill>
            </a:endParaRPr>
          </a:p>
          <a:p>
            <a:pPr indent="-317500" lvl="0" marL="457200" marR="0" rtl="0" algn="l">
              <a:lnSpc>
                <a:spcPct val="100000"/>
              </a:lnSpc>
              <a:spcBef>
                <a:spcPts val="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Focus on Olympics summer and winter Events, data at the sport level.</a:t>
            </a:r>
            <a:endParaRPr/>
          </a:p>
          <a:p>
            <a:pPr indent="-317500" lvl="0" marL="457200" marR="0" rtl="0" algn="l">
              <a:lnSpc>
                <a:spcPct val="100000"/>
              </a:lnSpc>
              <a:spcBef>
                <a:spcPts val="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Art competitions were not included.</a:t>
            </a:r>
            <a:endParaRPr/>
          </a:p>
          <a:p>
            <a:pPr indent="-317500" lvl="0" marL="457200" marR="0" rtl="0" algn="l">
              <a:lnSpc>
                <a:spcPct val="100000"/>
              </a:lnSpc>
              <a:spcBef>
                <a:spcPts val="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Aligned Summer and Winter Olympics held year.</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a:solidFill>
                <a:schemeClr val="lt1"/>
              </a:solidFill>
            </a:endParaRPr>
          </a:p>
          <a:p>
            <a:pPr indent="0" lvl="0" marL="0" marR="0" rtl="0" algn="l">
              <a:lnSpc>
                <a:spcPct val="100000"/>
              </a:lnSpc>
              <a:spcBef>
                <a:spcPts val="0"/>
              </a:spcBef>
              <a:spcAft>
                <a:spcPts val="0"/>
              </a:spcAft>
              <a:buNone/>
            </a:pPr>
            <a:r>
              <a:rPr b="1" lang="en-US">
                <a:solidFill>
                  <a:schemeClr val="lt1"/>
                </a:solidFill>
              </a:rPr>
              <a:t>Observations :</a:t>
            </a:r>
            <a:endParaRPr b="1">
              <a:solidFill>
                <a:schemeClr val="lt1"/>
              </a:solidFill>
            </a:endParaRPr>
          </a:p>
          <a:p>
            <a:pPr indent="0" lvl="0" marL="0" marR="0" rtl="0" algn="l">
              <a:lnSpc>
                <a:spcPct val="100000"/>
              </a:lnSpc>
              <a:spcBef>
                <a:spcPts val="0"/>
              </a:spcBef>
              <a:spcAft>
                <a:spcPts val="0"/>
              </a:spcAft>
              <a:buNone/>
            </a:pPr>
            <a:r>
              <a:t/>
            </a:r>
            <a:endParaRPr>
              <a:solidFill>
                <a:schemeClr val="lt1"/>
              </a:solidFill>
            </a:endParaRPr>
          </a:p>
          <a:p>
            <a:pPr indent="-317500" lvl="0" marL="457200" marR="0" rtl="0" algn="l">
              <a:lnSpc>
                <a:spcPct val="100000"/>
              </a:lnSpc>
              <a:spcBef>
                <a:spcPts val="0"/>
              </a:spcBef>
              <a:spcAft>
                <a:spcPts val="0"/>
              </a:spcAft>
              <a:buClr>
                <a:schemeClr val="lt1"/>
              </a:buClr>
              <a:buSzPts val="1400"/>
              <a:buChar char="❖"/>
            </a:pPr>
            <a:r>
              <a:rPr lang="en-US">
                <a:solidFill>
                  <a:schemeClr val="lt1"/>
                </a:solidFill>
              </a:rPr>
              <a:t>There is a clear increase in the inclusion of the female after 1950 in competitions, however, the male participation is erratic.</a:t>
            </a:r>
            <a:endParaRPr>
              <a:solidFill>
                <a:schemeClr val="lt1"/>
              </a:solidFill>
            </a:endParaRPr>
          </a:p>
          <a:p>
            <a:pPr indent="-317500" lvl="0" marL="457200" marR="0" rtl="0" algn="l">
              <a:lnSpc>
                <a:spcPct val="100000"/>
              </a:lnSpc>
              <a:spcBef>
                <a:spcPts val="0"/>
              </a:spcBef>
              <a:spcAft>
                <a:spcPts val="0"/>
              </a:spcAft>
              <a:buClr>
                <a:schemeClr val="lt1"/>
              </a:buClr>
              <a:buSzPts val="1400"/>
              <a:buChar char="❖"/>
            </a:pPr>
            <a:r>
              <a:rPr lang="en-US">
                <a:solidFill>
                  <a:schemeClr val="lt1"/>
                </a:solidFill>
              </a:rPr>
              <a:t>Zero Female Participation in 7 games. ex: Jeu De Paume,Lacrosse,Military Ski Patrol,Polo,Racquets,Roque,Tug-Of-War</a:t>
            </a:r>
            <a:endParaRPr>
              <a:solidFill>
                <a:schemeClr val="lt1"/>
              </a:solidFill>
            </a:endParaRPr>
          </a:p>
          <a:p>
            <a:pPr indent="-317500" lvl="0" marL="457200" marR="0" rtl="0" algn="l">
              <a:lnSpc>
                <a:spcPct val="100000"/>
              </a:lnSpc>
              <a:spcBef>
                <a:spcPts val="0"/>
              </a:spcBef>
              <a:spcAft>
                <a:spcPts val="0"/>
              </a:spcAft>
              <a:buClr>
                <a:schemeClr val="lt1"/>
              </a:buClr>
              <a:buSzPts val="1400"/>
              <a:buChar char="❖"/>
            </a:pPr>
            <a:r>
              <a:rPr lang="en-US">
                <a:solidFill>
                  <a:schemeClr val="lt1"/>
                </a:solidFill>
              </a:rPr>
              <a:t>Zero Male participation in Rhythmic Gymnastics.</a:t>
            </a:r>
            <a:endParaRPr>
              <a:solidFill>
                <a:schemeClr val="lt1"/>
              </a:solidFill>
            </a:endParaRPr>
          </a:p>
        </p:txBody>
      </p:sp>
      <p:pic>
        <p:nvPicPr>
          <p:cNvPr id="236" name="Google Shape;236;p27"/>
          <p:cNvPicPr preferRelativeResize="0"/>
          <p:nvPr/>
        </p:nvPicPr>
        <p:blipFill>
          <a:blip r:embed="rId6">
            <a:alphaModFix/>
          </a:blip>
          <a:stretch>
            <a:fillRect/>
          </a:stretch>
        </p:blipFill>
        <p:spPr>
          <a:xfrm>
            <a:off x="7350875" y="1504906"/>
            <a:ext cx="1228725" cy="614362"/>
          </a:xfrm>
          <a:prstGeom prst="rect">
            <a:avLst/>
          </a:prstGeom>
          <a:noFill/>
          <a:ln>
            <a:noFill/>
          </a:ln>
          <a:effectLst>
            <a:outerShdw blurRad="57150" rotWithShape="0" algn="bl" dir="10260000" dist="19050">
              <a:schemeClr val="accent2">
                <a:alpha val="50000"/>
              </a:schemeClr>
            </a:outerShdw>
          </a:effectLst>
        </p:spPr>
      </p:pic>
      <p:pic>
        <p:nvPicPr>
          <p:cNvPr id="237" name="Google Shape;237;p27"/>
          <p:cNvPicPr preferRelativeResize="0"/>
          <p:nvPr/>
        </p:nvPicPr>
        <p:blipFill>
          <a:blip r:embed="rId7">
            <a:alphaModFix/>
          </a:blip>
          <a:stretch>
            <a:fillRect/>
          </a:stretch>
        </p:blipFill>
        <p:spPr>
          <a:xfrm>
            <a:off x="6709000" y="3671361"/>
            <a:ext cx="1228725" cy="6842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7000">
              <a:schemeClr val="accent1"/>
            </a:gs>
            <a:gs pos="73000">
              <a:srgbClr val="A0BBDB"/>
            </a:gs>
            <a:gs pos="100000">
              <a:srgbClr val="93B3D7"/>
            </a:gs>
          </a:gsLst>
          <a:lin ang="16198662" scaled="0"/>
        </a:gradFill>
      </p:bgPr>
    </p:bg>
    <p:spTree>
      <p:nvGrpSpPr>
        <p:cNvPr id="241" name="Shape 241"/>
        <p:cNvGrpSpPr/>
        <p:nvPr/>
      </p:nvGrpSpPr>
      <p:grpSpPr>
        <a:xfrm>
          <a:off x="0" y="0"/>
          <a:ext cx="0" cy="0"/>
          <a:chOff x="0" y="0"/>
          <a:chExt cx="0" cy="0"/>
        </a:xfrm>
      </p:grpSpPr>
      <p:sp>
        <p:nvSpPr>
          <p:cNvPr id="242" name="Google Shape;242;p28"/>
          <p:cNvSpPr txBox="1"/>
          <p:nvPr>
            <p:ph type="title"/>
          </p:nvPr>
        </p:nvSpPr>
        <p:spPr>
          <a:xfrm>
            <a:off x="2722875" y="443175"/>
            <a:ext cx="9372600" cy="990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i="1" lang="en-US" sz="3700">
                <a:solidFill>
                  <a:schemeClr val="dk2"/>
                </a:solidFill>
                <a:latin typeface="Arial"/>
                <a:ea typeface="Arial"/>
                <a:cs typeface="Arial"/>
                <a:sym typeface="Arial"/>
              </a:rPr>
              <a:t>   </a:t>
            </a:r>
            <a:r>
              <a:rPr b="1" i="1" lang="en-US" sz="3700">
                <a:solidFill>
                  <a:schemeClr val="dk2"/>
                </a:solidFill>
                <a:latin typeface="Arial"/>
                <a:ea typeface="Arial"/>
                <a:cs typeface="Arial"/>
                <a:sym typeface="Arial"/>
              </a:rPr>
              <a:t>Male </a:t>
            </a:r>
            <a:r>
              <a:rPr b="1" i="1" lang="en-US" sz="2500">
                <a:solidFill>
                  <a:schemeClr val="dk2"/>
                </a:solidFill>
                <a:latin typeface="Arial"/>
                <a:ea typeface="Arial"/>
                <a:cs typeface="Arial"/>
                <a:sym typeface="Arial"/>
              </a:rPr>
              <a:t>vs.</a:t>
            </a:r>
            <a:r>
              <a:rPr b="1" i="1" lang="en-US" sz="3700">
                <a:solidFill>
                  <a:schemeClr val="dk2"/>
                </a:solidFill>
                <a:latin typeface="Arial"/>
                <a:ea typeface="Arial"/>
                <a:cs typeface="Arial"/>
                <a:sym typeface="Arial"/>
              </a:rPr>
              <a:t> Female Olympic Medal Counts</a:t>
            </a:r>
            <a:endParaRPr b="1" i="1" sz="3700">
              <a:solidFill>
                <a:schemeClr val="dk2"/>
              </a:solidFill>
              <a:latin typeface="Arial"/>
              <a:ea typeface="Arial"/>
              <a:cs typeface="Arial"/>
              <a:sym typeface="Arial"/>
            </a:endParaRPr>
          </a:p>
        </p:txBody>
      </p:sp>
      <p:pic>
        <p:nvPicPr>
          <p:cNvPr descr="A picture containing outdoor object, orange&#10;&#10;Description automatically generated" id="243" name="Google Shape;243;p28"/>
          <p:cNvPicPr preferRelativeResize="0"/>
          <p:nvPr/>
        </p:nvPicPr>
        <p:blipFill rotWithShape="1">
          <a:blip r:embed="rId3">
            <a:alphaModFix/>
          </a:blip>
          <a:srcRect b="0" l="0" r="0" t="0"/>
          <a:stretch/>
        </p:blipFill>
        <p:spPr>
          <a:xfrm>
            <a:off x="8467" y="614"/>
            <a:ext cx="2714396" cy="1040200"/>
          </a:xfrm>
          <a:prstGeom prst="rect">
            <a:avLst/>
          </a:prstGeom>
          <a:noFill/>
          <a:ln>
            <a:noFill/>
          </a:ln>
        </p:spPr>
      </p:pic>
      <p:sp>
        <p:nvSpPr>
          <p:cNvPr id="244" name="Google Shape;244;p28"/>
          <p:cNvSpPr txBox="1"/>
          <p:nvPr/>
        </p:nvSpPr>
        <p:spPr>
          <a:xfrm>
            <a:off x="525261" y="1385091"/>
            <a:ext cx="10820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Data Tidy Focus :  From Kaggle Data </a:t>
            </a:r>
            <a:r>
              <a:rPr lang="en-US">
                <a:solidFill>
                  <a:schemeClr val="lt1"/>
                </a:solidFill>
              </a:rPr>
              <a:t>→</a:t>
            </a:r>
            <a:r>
              <a:rPr lang="en-US"/>
              <a:t> </a:t>
            </a:r>
            <a:r>
              <a:rPr b="0" i="0" lang="en-US" sz="1400" u="none" cap="none" strike="noStrike">
                <a:solidFill>
                  <a:schemeClr val="lt1"/>
                </a:solidFill>
                <a:latin typeface="Arial"/>
                <a:ea typeface="Arial"/>
                <a:cs typeface="Arial"/>
                <a:sym typeface="Arial"/>
              </a:rPr>
              <a:t>Focus on Olympics summer and winter </a:t>
            </a:r>
            <a:r>
              <a:rPr lang="en-US">
                <a:solidFill>
                  <a:schemeClr val="lt1"/>
                </a:solidFill>
              </a:rPr>
              <a:t>sports Medal Summary by Rank and by Year for all Nations.</a:t>
            </a:r>
            <a:endParaRPr/>
          </a:p>
        </p:txBody>
      </p:sp>
      <p:pic>
        <p:nvPicPr>
          <p:cNvPr id="245" name="Google Shape;245;p28"/>
          <p:cNvPicPr preferRelativeResize="0"/>
          <p:nvPr/>
        </p:nvPicPr>
        <p:blipFill>
          <a:blip r:embed="rId4">
            <a:alphaModFix/>
          </a:blip>
          <a:stretch>
            <a:fillRect/>
          </a:stretch>
        </p:blipFill>
        <p:spPr>
          <a:xfrm>
            <a:off x="60875" y="1906700"/>
            <a:ext cx="5114226" cy="3874600"/>
          </a:xfrm>
          <a:prstGeom prst="rect">
            <a:avLst/>
          </a:prstGeom>
          <a:noFill/>
          <a:ln>
            <a:noFill/>
          </a:ln>
        </p:spPr>
      </p:pic>
      <p:pic>
        <p:nvPicPr>
          <p:cNvPr id="246" name="Google Shape;246;p28"/>
          <p:cNvPicPr preferRelativeResize="0"/>
          <p:nvPr/>
        </p:nvPicPr>
        <p:blipFill>
          <a:blip r:embed="rId5">
            <a:alphaModFix/>
          </a:blip>
          <a:stretch>
            <a:fillRect/>
          </a:stretch>
        </p:blipFill>
        <p:spPr>
          <a:xfrm>
            <a:off x="5253850" y="1906700"/>
            <a:ext cx="4824800" cy="3874600"/>
          </a:xfrm>
          <a:prstGeom prst="rect">
            <a:avLst/>
          </a:prstGeom>
          <a:noFill/>
          <a:ln>
            <a:noFill/>
          </a:ln>
        </p:spPr>
      </p:pic>
      <p:pic>
        <p:nvPicPr>
          <p:cNvPr id="247" name="Google Shape;247;p28"/>
          <p:cNvPicPr preferRelativeResize="0"/>
          <p:nvPr/>
        </p:nvPicPr>
        <p:blipFill>
          <a:blip r:embed="rId6">
            <a:alphaModFix/>
          </a:blip>
          <a:stretch>
            <a:fillRect/>
          </a:stretch>
        </p:blipFill>
        <p:spPr>
          <a:xfrm>
            <a:off x="1432700" y="5881700"/>
            <a:ext cx="8645949" cy="976300"/>
          </a:xfrm>
          <a:prstGeom prst="rect">
            <a:avLst/>
          </a:prstGeom>
          <a:noFill/>
          <a:ln>
            <a:noFill/>
          </a:ln>
        </p:spPr>
      </p:pic>
      <p:sp>
        <p:nvSpPr>
          <p:cNvPr id="248" name="Google Shape;248;p2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endParaRPr/>
          </a:p>
        </p:txBody>
      </p:sp>
      <p:sp>
        <p:nvSpPr>
          <p:cNvPr id="249" name="Google Shape;249;p28"/>
          <p:cNvSpPr txBox="1"/>
          <p:nvPr/>
        </p:nvSpPr>
        <p:spPr>
          <a:xfrm>
            <a:off x="10041300" y="1782200"/>
            <a:ext cx="2150700" cy="463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lt1"/>
                </a:solidFill>
                <a:latin typeface="Century Gothic"/>
                <a:ea typeface="Century Gothic"/>
                <a:cs typeface="Century Gothic"/>
                <a:sym typeface="Century Gothic"/>
              </a:rPr>
              <a:t>Observations:</a:t>
            </a:r>
            <a:endParaRPr b="1">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chemeClr val="lt1"/>
              </a:solidFill>
              <a:latin typeface="Century Gothic"/>
              <a:ea typeface="Century Gothic"/>
              <a:cs typeface="Century Gothic"/>
              <a:sym typeface="Century Gothic"/>
            </a:endParaRPr>
          </a:p>
          <a:p>
            <a:pPr indent="-304800" lvl="0" marL="457200" rtl="0" algn="l">
              <a:spcBef>
                <a:spcPts val="0"/>
              </a:spcBef>
              <a:spcAft>
                <a:spcPts val="0"/>
              </a:spcAft>
              <a:buClr>
                <a:schemeClr val="lt1"/>
              </a:buClr>
              <a:buSzPts val="1200"/>
              <a:buChar char="❖"/>
            </a:pPr>
            <a:r>
              <a:rPr lang="en-US" sz="1200">
                <a:solidFill>
                  <a:schemeClr val="lt1"/>
                </a:solidFill>
              </a:rPr>
              <a:t>Female participations started increasing after 1976 with 12 teams bringing in at least 25% women.</a:t>
            </a:r>
            <a:endParaRPr sz="1200">
              <a:solidFill>
                <a:schemeClr val="lt1"/>
              </a:solidFill>
            </a:endParaRPr>
          </a:p>
          <a:p>
            <a:pPr indent="0" lvl="0" marL="457200" rtl="0" algn="l">
              <a:spcBef>
                <a:spcPts val="0"/>
              </a:spcBef>
              <a:spcAft>
                <a:spcPts val="0"/>
              </a:spcAft>
              <a:buNone/>
            </a:pPr>
            <a:r>
              <a:t/>
            </a:r>
            <a:endParaRPr sz="1200">
              <a:solidFill>
                <a:schemeClr val="lt1"/>
              </a:solidFill>
            </a:endParaRPr>
          </a:p>
          <a:p>
            <a:pPr indent="-304800" lvl="0" marL="457200" rtl="0" algn="l">
              <a:spcBef>
                <a:spcPts val="0"/>
              </a:spcBef>
              <a:spcAft>
                <a:spcPts val="0"/>
              </a:spcAft>
              <a:buClr>
                <a:schemeClr val="lt1"/>
              </a:buClr>
              <a:buSzPts val="1200"/>
              <a:buChar char="❖"/>
            </a:pPr>
            <a:r>
              <a:rPr lang="en-US" sz="1200">
                <a:solidFill>
                  <a:schemeClr val="lt1"/>
                </a:solidFill>
              </a:rPr>
              <a:t>In 1992, the winter sports are </a:t>
            </a:r>
            <a:r>
              <a:rPr lang="en-US" sz="1200">
                <a:solidFill>
                  <a:schemeClr val="lt1"/>
                </a:solidFill>
              </a:rPr>
              <a:t>separated</a:t>
            </a:r>
            <a:r>
              <a:rPr lang="en-US" sz="1200">
                <a:solidFill>
                  <a:schemeClr val="lt1"/>
                </a:solidFill>
              </a:rPr>
              <a:t> which skews the </a:t>
            </a:r>
            <a:r>
              <a:rPr lang="en-US" sz="1200">
                <a:solidFill>
                  <a:schemeClr val="lt1"/>
                </a:solidFill>
              </a:rPr>
              <a:t>trends</a:t>
            </a:r>
            <a:r>
              <a:rPr lang="en-US" sz="1200">
                <a:solidFill>
                  <a:schemeClr val="lt1"/>
                </a:solidFill>
              </a:rPr>
              <a:t> for both.</a:t>
            </a:r>
            <a:endParaRPr sz="1200">
              <a:solidFill>
                <a:schemeClr val="lt1"/>
              </a:solidFill>
            </a:endParaRPr>
          </a:p>
          <a:p>
            <a:pPr indent="0" lvl="0" marL="457200" rtl="0" algn="l">
              <a:spcBef>
                <a:spcPts val="0"/>
              </a:spcBef>
              <a:spcAft>
                <a:spcPts val="0"/>
              </a:spcAft>
              <a:buNone/>
            </a:pPr>
            <a:r>
              <a:t/>
            </a:r>
            <a:endParaRPr sz="1200">
              <a:solidFill>
                <a:schemeClr val="lt1"/>
              </a:solidFill>
            </a:endParaRPr>
          </a:p>
          <a:p>
            <a:pPr indent="-304800" lvl="0" marL="457200" rtl="0" algn="l">
              <a:spcBef>
                <a:spcPts val="0"/>
              </a:spcBef>
              <a:spcAft>
                <a:spcPts val="0"/>
              </a:spcAft>
              <a:buClr>
                <a:schemeClr val="lt1"/>
              </a:buClr>
              <a:buSzPts val="1200"/>
              <a:buChar char="❖"/>
            </a:pPr>
            <a:r>
              <a:rPr lang="en-US" sz="1200">
                <a:solidFill>
                  <a:schemeClr val="lt1"/>
                </a:solidFill>
              </a:rPr>
              <a:t>Medal Dominations by country:</a:t>
            </a:r>
            <a:endParaRPr sz="1200">
              <a:solidFill>
                <a:schemeClr val="lt1"/>
              </a:solidFill>
            </a:endParaRPr>
          </a:p>
          <a:p>
            <a:pPr indent="-304800" lvl="1" marL="914400" rtl="0" algn="l">
              <a:spcBef>
                <a:spcPts val="0"/>
              </a:spcBef>
              <a:spcAft>
                <a:spcPts val="0"/>
              </a:spcAft>
              <a:buClr>
                <a:schemeClr val="lt1"/>
              </a:buClr>
              <a:buSzPts val="1200"/>
              <a:buChar char="➢"/>
            </a:pPr>
            <a:r>
              <a:rPr lang="en-US" sz="1200">
                <a:solidFill>
                  <a:schemeClr val="lt1"/>
                </a:solidFill>
              </a:rPr>
              <a:t>American women : 2016</a:t>
            </a:r>
            <a:endParaRPr sz="1200">
              <a:solidFill>
                <a:schemeClr val="lt1"/>
              </a:solidFill>
            </a:endParaRPr>
          </a:p>
          <a:p>
            <a:pPr indent="-304800" lvl="1" marL="914400" rtl="0" algn="l">
              <a:spcBef>
                <a:spcPts val="0"/>
              </a:spcBef>
              <a:spcAft>
                <a:spcPts val="0"/>
              </a:spcAft>
              <a:buClr>
                <a:schemeClr val="lt1"/>
              </a:buClr>
              <a:buSzPts val="1200"/>
              <a:buChar char="➢"/>
            </a:pPr>
            <a:r>
              <a:rPr lang="en-US" sz="1200">
                <a:solidFill>
                  <a:schemeClr val="lt1"/>
                </a:solidFill>
              </a:rPr>
              <a:t>East German &amp; Soviet Women : 1976</a:t>
            </a:r>
            <a:endParaRPr sz="1200">
              <a:solidFill>
                <a:schemeClr val="lt1"/>
              </a:solidFill>
            </a:endParaRPr>
          </a:p>
          <a:p>
            <a:pPr indent="-304800" lvl="1" marL="914400" rtl="0" algn="l">
              <a:spcBef>
                <a:spcPts val="0"/>
              </a:spcBef>
              <a:spcAft>
                <a:spcPts val="0"/>
              </a:spcAft>
              <a:buClr>
                <a:schemeClr val="lt1"/>
              </a:buClr>
              <a:buSzPts val="1200"/>
              <a:buChar char="➢"/>
            </a:pPr>
            <a:r>
              <a:rPr lang="en-US" sz="1200">
                <a:solidFill>
                  <a:schemeClr val="lt1"/>
                </a:solidFill>
              </a:rPr>
              <a:t>Germany women : 1936</a:t>
            </a:r>
            <a:endParaRPr sz="1200">
              <a:solidFill>
                <a:schemeClr val="lt1"/>
              </a:solidFill>
            </a:endParaRPr>
          </a:p>
          <a:p>
            <a:pPr indent="0" lvl="0" marL="0" rtl="0" algn="l">
              <a:spcBef>
                <a:spcPts val="0"/>
              </a:spcBef>
              <a:spcAft>
                <a:spcPts val="0"/>
              </a:spcAft>
              <a:buNone/>
            </a:pPr>
            <a:r>
              <a:t/>
            </a:r>
            <a:endParaRPr sz="1050">
              <a:solidFill>
                <a:schemeClr val="dk1"/>
              </a:solidFill>
              <a:highlight>
                <a:srgbClr val="FFFFFF"/>
              </a:highlight>
            </a:endParaRPr>
          </a:p>
          <a:p>
            <a:pPr indent="0" lvl="0" marL="457200" rtl="0" algn="l">
              <a:spcBef>
                <a:spcPts val="0"/>
              </a:spcBef>
              <a:spcAft>
                <a:spcPts val="0"/>
              </a:spcAft>
              <a:buNone/>
            </a:pPr>
            <a:r>
              <a:t/>
            </a:r>
            <a:endParaRPr sz="1050">
              <a:solidFill>
                <a:schemeClr val="dk1"/>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por Trail">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2022-04-23T04:57:46Z</dcterms:created>
  <dc:creator>Cheryl-Dell</dc:creator>
</cp:coreProperties>
</file>